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01" r:id="rId2"/>
    <p:sldId id="489" r:id="rId3"/>
    <p:sldId id="490" r:id="rId4"/>
    <p:sldId id="499" r:id="rId5"/>
    <p:sldId id="500" r:id="rId6"/>
    <p:sldId id="480" r:id="rId7"/>
    <p:sldId id="454" r:id="rId8"/>
    <p:sldId id="291" r:id="rId9"/>
    <p:sldId id="453" r:id="rId10"/>
    <p:sldId id="467" r:id="rId11"/>
    <p:sldId id="497" r:id="rId12"/>
    <p:sldId id="487" r:id="rId13"/>
    <p:sldId id="488" r:id="rId14"/>
    <p:sldId id="498" r:id="rId15"/>
    <p:sldId id="496" r:id="rId16"/>
    <p:sldId id="495" r:id="rId17"/>
    <p:sldId id="476" r:id="rId18"/>
    <p:sldId id="452" r:id="rId1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88081" autoAdjust="0"/>
  </p:normalViewPr>
  <p:slideViewPr>
    <p:cSldViewPr>
      <p:cViewPr>
        <p:scale>
          <a:sx n="80" d="100"/>
          <a:sy n="80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0F1D5-2128-4BB0-B678-4D9FFB2BAD21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9EC583ED-C4F5-4398-A3D1-0DEBA490CA9C}">
      <dgm:prSet phldrT="[テキスト]"/>
      <dgm:spPr/>
      <dgm:t>
        <a:bodyPr/>
        <a:lstStyle/>
        <a:p>
          <a:r>
            <a:rPr kumimoji="1" lang="ja-JP" altLang="en-US" dirty="0" smtClean="0"/>
            <a:t>急性期</a:t>
          </a:r>
          <a:endParaRPr kumimoji="1" lang="ja-JP" altLang="en-US" dirty="0"/>
        </a:p>
      </dgm:t>
    </dgm:pt>
    <dgm:pt modelId="{BF2B7526-9768-412E-A62B-DB894625DE2C}" type="parTrans" cxnId="{9BFEF113-732B-452D-8982-F3A0CFCFA411}">
      <dgm:prSet/>
      <dgm:spPr/>
      <dgm:t>
        <a:bodyPr/>
        <a:lstStyle/>
        <a:p>
          <a:endParaRPr kumimoji="1" lang="ja-JP" altLang="en-US"/>
        </a:p>
      </dgm:t>
    </dgm:pt>
    <dgm:pt modelId="{07E74D75-054C-49B2-8598-964E0098B46F}" type="sibTrans" cxnId="{9BFEF113-732B-452D-8982-F3A0CFCFA411}">
      <dgm:prSet/>
      <dgm:spPr/>
      <dgm:t>
        <a:bodyPr/>
        <a:lstStyle/>
        <a:p>
          <a:endParaRPr kumimoji="1" lang="ja-JP" altLang="en-US"/>
        </a:p>
      </dgm:t>
    </dgm:pt>
    <dgm:pt modelId="{3F10900C-F79D-4F8C-812F-200F9130952B}">
      <dgm:prSet phldrT="[テキスト]"/>
      <dgm:spPr/>
      <dgm:t>
        <a:bodyPr/>
        <a:lstStyle/>
        <a:p>
          <a:r>
            <a:rPr kumimoji="1" lang="ja-JP" altLang="en-US" dirty="0" smtClean="0"/>
            <a:t>回復期</a:t>
          </a:r>
          <a:endParaRPr kumimoji="1" lang="ja-JP" altLang="en-US" dirty="0"/>
        </a:p>
      </dgm:t>
    </dgm:pt>
    <dgm:pt modelId="{3A74ACBE-0F72-47B2-92D4-DE62731EC687}" type="parTrans" cxnId="{E85EF1B2-4B20-465C-BDBC-0660B7BE15B9}">
      <dgm:prSet/>
      <dgm:spPr/>
      <dgm:t>
        <a:bodyPr/>
        <a:lstStyle/>
        <a:p>
          <a:endParaRPr kumimoji="1" lang="ja-JP" altLang="en-US"/>
        </a:p>
      </dgm:t>
    </dgm:pt>
    <dgm:pt modelId="{F8443279-36C7-4181-8EEA-A9D29C58A13D}" type="sibTrans" cxnId="{E85EF1B2-4B20-465C-BDBC-0660B7BE15B9}">
      <dgm:prSet/>
      <dgm:spPr/>
      <dgm:t>
        <a:bodyPr/>
        <a:lstStyle/>
        <a:p>
          <a:endParaRPr kumimoji="1" lang="ja-JP" altLang="en-US"/>
        </a:p>
      </dgm:t>
    </dgm:pt>
    <dgm:pt modelId="{B5C09545-8196-413F-AB26-C1A4D550F56B}" type="pres">
      <dgm:prSet presAssocID="{57D0F1D5-2128-4BB0-B678-4D9FFB2BAD21}" presName="Name0" presStyleCnt="0">
        <dgm:presLayoutVars>
          <dgm:dir/>
          <dgm:resizeHandles val="exact"/>
        </dgm:presLayoutVars>
      </dgm:prSet>
      <dgm:spPr/>
    </dgm:pt>
    <dgm:pt modelId="{381B1078-9538-4F9D-8723-08351F9B04F9}" type="pres">
      <dgm:prSet presAssocID="{9EC583ED-C4F5-4398-A3D1-0DEBA490CA9C}" presName="node" presStyleLbl="node1" presStyleIdx="0" presStyleCnt="2" custLinFactNeighborX="-2940" custLinFactNeighborY="15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370737-235E-470C-9517-44C02AAF887E}" type="pres">
      <dgm:prSet presAssocID="{07E74D75-054C-49B2-8598-964E0098B46F}" presName="sibTrans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307AE4AD-CF26-4367-A34C-978FF9C3D39D}" type="pres">
      <dgm:prSet presAssocID="{07E74D75-054C-49B2-8598-964E0098B46F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8F0E7433-F884-45DE-B8A2-5F571ECCA274}" type="pres">
      <dgm:prSet presAssocID="{3F10900C-F79D-4F8C-812F-200F9130952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DA5CBA2-5F57-424F-A397-D31D57B8F575}" type="presOf" srcId="{57D0F1D5-2128-4BB0-B678-4D9FFB2BAD21}" destId="{B5C09545-8196-413F-AB26-C1A4D550F56B}" srcOrd="0" destOrd="0" presId="urn:microsoft.com/office/officeart/2005/8/layout/process1"/>
    <dgm:cxn modelId="{E85EF1B2-4B20-465C-BDBC-0660B7BE15B9}" srcId="{57D0F1D5-2128-4BB0-B678-4D9FFB2BAD21}" destId="{3F10900C-F79D-4F8C-812F-200F9130952B}" srcOrd="1" destOrd="0" parTransId="{3A74ACBE-0F72-47B2-92D4-DE62731EC687}" sibTransId="{F8443279-36C7-4181-8EEA-A9D29C58A13D}"/>
    <dgm:cxn modelId="{9BFEF113-732B-452D-8982-F3A0CFCFA411}" srcId="{57D0F1D5-2128-4BB0-B678-4D9FFB2BAD21}" destId="{9EC583ED-C4F5-4398-A3D1-0DEBA490CA9C}" srcOrd="0" destOrd="0" parTransId="{BF2B7526-9768-412E-A62B-DB894625DE2C}" sibTransId="{07E74D75-054C-49B2-8598-964E0098B46F}"/>
    <dgm:cxn modelId="{3E3EE49F-F025-4FB6-B314-A9A187DE46E1}" type="presOf" srcId="{3F10900C-F79D-4F8C-812F-200F9130952B}" destId="{8F0E7433-F884-45DE-B8A2-5F571ECCA274}" srcOrd="0" destOrd="0" presId="urn:microsoft.com/office/officeart/2005/8/layout/process1"/>
    <dgm:cxn modelId="{22E2FAEA-29C1-43F9-A71A-13AB1BCE6A8F}" type="presOf" srcId="{9EC583ED-C4F5-4398-A3D1-0DEBA490CA9C}" destId="{381B1078-9538-4F9D-8723-08351F9B04F9}" srcOrd="0" destOrd="0" presId="urn:microsoft.com/office/officeart/2005/8/layout/process1"/>
    <dgm:cxn modelId="{646B8BC1-199E-4FDF-B62F-4CD71B83CF48}" type="presOf" srcId="{07E74D75-054C-49B2-8598-964E0098B46F}" destId="{2C370737-235E-470C-9517-44C02AAF887E}" srcOrd="0" destOrd="0" presId="urn:microsoft.com/office/officeart/2005/8/layout/process1"/>
    <dgm:cxn modelId="{64BEF85F-FA22-4475-9D35-928375EEC659}" type="presOf" srcId="{07E74D75-054C-49B2-8598-964E0098B46F}" destId="{307AE4AD-CF26-4367-A34C-978FF9C3D39D}" srcOrd="1" destOrd="0" presId="urn:microsoft.com/office/officeart/2005/8/layout/process1"/>
    <dgm:cxn modelId="{6FBB54CE-C055-4484-869F-AC326BA2D36B}" type="presParOf" srcId="{B5C09545-8196-413F-AB26-C1A4D550F56B}" destId="{381B1078-9538-4F9D-8723-08351F9B04F9}" srcOrd="0" destOrd="0" presId="urn:microsoft.com/office/officeart/2005/8/layout/process1"/>
    <dgm:cxn modelId="{AA636762-7043-4757-98B5-E8AE20EC3E25}" type="presParOf" srcId="{B5C09545-8196-413F-AB26-C1A4D550F56B}" destId="{2C370737-235E-470C-9517-44C02AAF887E}" srcOrd="1" destOrd="0" presId="urn:microsoft.com/office/officeart/2005/8/layout/process1"/>
    <dgm:cxn modelId="{42723ECB-03FA-4D39-9B12-F2D3901DA8CE}" type="presParOf" srcId="{2C370737-235E-470C-9517-44C02AAF887E}" destId="{307AE4AD-CF26-4367-A34C-978FF9C3D39D}" srcOrd="0" destOrd="0" presId="urn:microsoft.com/office/officeart/2005/8/layout/process1"/>
    <dgm:cxn modelId="{3132F1CF-03CC-416C-B1AF-4880D16090B9}" type="presParOf" srcId="{B5C09545-8196-413F-AB26-C1A4D550F56B}" destId="{8F0E7433-F884-45DE-B8A2-5F571ECCA27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1078-9538-4F9D-8723-08351F9B04F9}">
      <dsp:nvSpPr>
        <dsp:cNvPr id="0" name=""/>
        <dsp:cNvSpPr/>
      </dsp:nvSpPr>
      <dsp:spPr>
        <a:xfrm>
          <a:off x="0" y="0"/>
          <a:ext cx="3427660" cy="14401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0" kern="1200" dirty="0" smtClean="0"/>
            <a:t>急性期</a:t>
          </a:r>
          <a:endParaRPr kumimoji="1" lang="ja-JP" altLang="en-US" sz="6000" kern="1200" dirty="0"/>
        </a:p>
      </dsp:txBody>
      <dsp:txXfrm>
        <a:off x="42181" y="42181"/>
        <a:ext cx="3343298" cy="1355798"/>
      </dsp:txXfrm>
    </dsp:sp>
    <dsp:sp modelId="{2C370737-235E-470C-9517-44C02AAF887E}">
      <dsp:nvSpPr>
        <dsp:cNvPr id="0" name=""/>
        <dsp:cNvSpPr/>
      </dsp:nvSpPr>
      <dsp:spPr>
        <a:xfrm>
          <a:off x="3770828" y="295050"/>
          <a:ext cx="727515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kern="1200"/>
        </a:p>
      </dsp:txBody>
      <dsp:txXfrm>
        <a:off x="3770828" y="465062"/>
        <a:ext cx="509261" cy="510035"/>
      </dsp:txXfrm>
    </dsp:sp>
    <dsp:sp modelId="{8F0E7433-F884-45DE-B8A2-5F571ECCA274}">
      <dsp:nvSpPr>
        <dsp:cNvPr id="0" name=""/>
        <dsp:cNvSpPr/>
      </dsp:nvSpPr>
      <dsp:spPr>
        <a:xfrm>
          <a:off x="4800332" y="0"/>
          <a:ext cx="3427660" cy="14401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0" kern="1200" dirty="0" smtClean="0"/>
            <a:t>回復期</a:t>
          </a:r>
          <a:endParaRPr kumimoji="1" lang="ja-JP" altLang="en-US" sz="6000" kern="1200" dirty="0"/>
        </a:p>
      </dsp:txBody>
      <dsp:txXfrm>
        <a:off x="4842513" y="42181"/>
        <a:ext cx="3343298" cy="135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C23C5-25C0-4065-82D3-85881DE52338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430FA-121F-4C66-8DC9-C8B093EC1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731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1D93-0E7C-4096-A2E0-69CDCFE6D431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2B178-5D3D-42BA-B3DE-706B5D05D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71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361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757" indent="-28567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704" indent="-22854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9784" indent="-22854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6867" indent="-228541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3947" indent="-22854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029" indent="-22854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110" indent="-22854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191" indent="-22854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9B930FF-691E-4B32-8391-FF268DC24F23}" type="slidenum">
              <a:rPr lang="en-US" altLang="ja-JP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C41C-1B02-4F4F-8752-D8D5B0BB590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67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 smtClean="0"/>
              <a:t>新宿ＳＣだより（まちカフェフォーラム）</a:t>
            </a:r>
          </a:p>
        </p:txBody>
      </p:sp>
      <p:sp>
        <p:nvSpPr>
          <p:cNvPr id="1474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4A4418D-2DB6-445F-BDED-76178D963988}" type="slidenum">
              <a:rPr lang="ja-JP" alt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ja-JP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06F3-C05D-4719-8970-6684352127F4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851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150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885" indent="-2857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2901" indent="-22858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062" indent="-22858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222" indent="-22858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382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543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8703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5864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FA341654-4444-4F53-A73D-302E74949825}" type="slidenum">
              <a:rPr lang="en-US" altLang="ja-JP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849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885" indent="-2857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2901" indent="-22858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062" indent="-22858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222" indent="-22858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382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543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8703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5864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4B093D0-866C-4633-89A5-5B01390C49F6}" type="slidenum">
              <a:rPr lang="ja-JP" alt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ja-JP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2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849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885" indent="-2857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2901" indent="-22858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062" indent="-22858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222" indent="-22858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382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543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8703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5864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4B093D0-866C-4633-89A5-5B01390C49F6}" type="slidenum">
              <a:rPr lang="ja-JP" alt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ja-JP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24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「住まい」「生活支援」→事業概要＋</a:t>
            </a:r>
            <a:r>
              <a:rPr kumimoji="1" lang="en-US" altLang="ja-JP" dirty="0" smtClean="0"/>
              <a:t>MAP</a:t>
            </a:r>
          </a:p>
          <a:p>
            <a:r>
              <a:rPr kumimoji="1" lang="ja-JP" altLang="en-US" dirty="0" smtClean="0"/>
              <a:t>「雇用創出」「地域リハビリ」「在宅看取り」→写真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06F3-C05D-4719-8970-6684352127F4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2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CC41C-1B02-4F4F-8752-D8D5B0BB590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43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7D26-FEB7-4315-A301-C89D8111CAC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59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06F3-C05D-4719-8970-6684352127F4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952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885" indent="-2857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2901" indent="-22858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062" indent="-22858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222" indent="-22858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382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543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8703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5864" indent="-2285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F063AAD-59A4-4692-B72B-A3B1865B4107}" type="slidenum">
              <a:rPr lang="ja-JP" altLang="en-US" smtClean="0"/>
              <a:pPr eaLnBrk="1" hangingPunct="1"/>
              <a:t>12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「資料５」より（内事例紹介有）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06F3-C05D-4719-8970-6684352127F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33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88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57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22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76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38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28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30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34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30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12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79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797B-94AE-4119-8094-865947A51744}" type="datetimeFigureOut">
              <a:rPr kumimoji="1" lang="ja-JP" altLang="en-US" smtClean="0"/>
              <a:t>2014/2/22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2FABC-0B7C-493F-B2F9-32AFBDEF55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68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/>
          </p:cNvSpPr>
          <p:nvPr/>
        </p:nvSpPr>
        <p:spPr bwMode="auto">
          <a:xfrm>
            <a:off x="251520" y="645220"/>
            <a:ext cx="8501063" cy="191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法人概要</a:t>
            </a:r>
            <a:endParaRPr lang="en-US" altLang="ja-JP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1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活動エリア</a:t>
            </a:r>
            <a:endParaRPr lang="en-US" altLang="ja-JP" sz="2000" dirty="0" smtClean="0">
              <a:solidFill>
                <a:prstClr val="black"/>
              </a:solidFill>
              <a:latin typeface="+mn-ea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東京都台東区、墨田区</a:t>
            </a:r>
            <a:endParaRPr lang="en-US" altLang="ja-JP" sz="2000" dirty="0" smtClean="0">
              <a:solidFill>
                <a:prstClr val="black"/>
              </a:solidFill>
              <a:latin typeface="+mn-ea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荒川区、豊島区、新宿区</a:t>
            </a:r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　</a:t>
            </a:r>
            <a:endParaRPr lang="en-US" altLang="ja-JP" sz="2000" dirty="0" smtClean="0">
              <a:solidFill>
                <a:prstClr val="black"/>
              </a:solidFill>
              <a:latin typeface="+mn-ea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2000" dirty="0">
              <a:solidFill>
                <a:prstClr val="black"/>
              </a:solidFill>
              <a:latin typeface="+mn-ea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事業所数：</a:t>
            </a:r>
            <a:r>
              <a:rPr lang="en-US" altLang="ja-JP" sz="2200" b="1" dirty="0" smtClean="0">
                <a:solidFill>
                  <a:srgbClr val="0070C0"/>
                </a:solidFill>
                <a:latin typeface="+mn-ea"/>
              </a:rPr>
              <a:t>33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</a:rPr>
              <a:t>か所</a:t>
            </a:r>
            <a:endParaRPr lang="en-US" altLang="ja-JP" sz="2000" b="1" dirty="0">
              <a:solidFill>
                <a:srgbClr val="0070C0"/>
              </a:solidFill>
              <a:latin typeface="+mn-ea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2000" dirty="0" smtClean="0">
              <a:solidFill>
                <a:prstClr val="black"/>
              </a:solidFill>
              <a:latin typeface="+mn-ea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従業</a:t>
            </a:r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員数：</a:t>
            </a:r>
            <a:r>
              <a:rPr lang="en-US" altLang="ja-JP" sz="2400" b="1" dirty="0" smtClean="0">
                <a:solidFill>
                  <a:srgbClr val="0070C0"/>
                </a:solidFill>
                <a:latin typeface="+mn-ea"/>
              </a:rPr>
              <a:t>274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名</a:t>
            </a:r>
            <a:endParaRPr lang="en-US" altLang="ja-JP" sz="2000" dirty="0" smtClean="0">
              <a:solidFill>
                <a:prstClr val="black"/>
              </a:solidFill>
              <a:latin typeface="+mn-ea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（</a:t>
            </a:r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常勤</a:t>
            </a:r>
            <a:r>
              <a:rPr lang="en-US" altLang="ja-JP" dirty="0" smtClean="0">
                <a:solidFill>
                  <a:prstClr val="black"/>
                </a:solidFill>
                <a:latin typeface="+mn-ea"/>
              </a:rPr>
              <a:t>68</a:t>
            </a:r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名</a:t>
            </a:r>
            <a:r>
              <a:rPr lang="ja-JP" altLang="en-US" dirty="0">
                <a:solidFill>
                  <a:prstClr val="black"/>
                </a:solidFill>
                <a:latin typeface="+mn-ea"/>
              </a:rPr>
              <a:t>、</a:t>
            </a:r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非常勤</a:t>
            </a:r>
            <a:r>
              <a:rPr lang="en-US" altLang="ja-JP" dirty="0" smtClean="0">
                <a:solidFill>
                  <a:prstClr val="black"/>
                </a:solidFill>
                <a:latin typeface="+mn-ea"/>
              </a:rPr>
              <a:t>206</a:t>
            </a:r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名</a:t>
            </a:r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）</a:t>
            </a:r>
            <a:endParaRPr lang="en-US" altLang="ja-JP" dirty="0" smtClean="0">
              <a:solidFill>
                <a:prstClr val="black"/>
              </a:solidFill>
              <a:latin typeface="+mn-ea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2000" dirty="0" smtClean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2000" dirty="0" smtClean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20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20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2000" dirty="0" smtClean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20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1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5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1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1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3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3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3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300" i="1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300" i="1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1300" dirty="0">
                <a:solidFill>
                  <a:prstClr val="black"/>
                </a:solidFill>
                <a:latin typeface="ＭＳ Ｐゴシック" pitchFamily="50" charset="-128"/>
              </a:rPr>
              <a:t>　　　　　　　　　　　　　　　　　　　　　　　　　　　　　　　</a:t>
            </a:r>
            <a:r>
              <a:rPr lang="ja-JP" altLang="en-US" sz="1500" dirty="0">
                <a:solidFill>
                  <a:prstClr val="black"/>
                </a:solidFill>
                <a:latin typeface="ＭＳ Ｐゴシック" pitchFamily="50" charset="-128"/>
              </a:rPr>
              <a:t>　</a:t>
            </a:r>
            <a:endParaRPr lang="en-US" altLang="ja-JP" sz="1500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1500" b="1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1500" b="1" dirty="0">
                <a:solidFill>
                  <a:prstClr val="black"/>
                </a:solidFill>
                <a:latin typeface="ＭＳ Ｐゴシック" pitchFamily="50" charset="-128"/>
              </a:rPr>
              <a:t>　　　　　　　　　　　　　　　　　</a:t>
            </a:r>
            <a:endParaRPr lang="en-US" altLang="ja-JP" sz="1500" b="1" dirty="0">
              <a:solidFill>
                <a:prstClr val="black"/>
              </a:solidFill>
              <a:latin typeface="ＭＳ Ｐゴシック" pitchFamily="50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1500" b="1" dirty="0">
                <a:solidFill>
                  <a:prstClr val="black"/>
                </a:solidFill>
                <a:latin typeface="ＭＳ Ｐゴシック" pitchFamily="50" charset="-128"/>
              </a:rPr>
              <a:t>　　　　　　　　　</a:t>
            </a:r>
            <a:endParaRPr lang="en-US" altLang="ja-JP" sz="1500" b="1" dirty="0">
              <a:solidFill>
                <a:prstClr val="black"/>
              </a:solidFill>
              <a:latin typeface="ＭＳ Ｐゴシック" pitchFamily="50" charset="-128"/>
            </a:endParaRPr>
          </a:p>
        </p:txBody>
      </p:sp>
      <p:sp>
        <p:nvSpPr>
          <p:cNvPr id="98307" name="テキスト ボックス 7"/>
          <p:cNvSpPr txBox="1">
            <a:spLocks noChangeArrowheads="1"/>
          </p:cNvSpPr>
          <p:nvPr/>
        </p:nvSpPr>
        <p:spPr bwMode="auto">
          <a:xfrm>
            <a:off x="281185" y="3842464"/>
            <a:ext cx="37147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000000"/>
                </a:solidFill>
                <a:latin typeface="ＭＳ Ｐゴシック" charset="-128"/>
              </a:rPr>
              <a:t>年間事業規模</a:t>
            </a:r>
            <a:endParaRPr lang="en-US" altLang="ja-JP" sz="2000" dirty="0">
              <a:solidFill>
                <a:srgbClr val="000000"/>
              </a:solidFill>
              <a:latin typeface="ＭＳ Ｐゴシック" charset="-128"/>
            </a:endParaRPr>
          </a:p>
          <a:p>
            <a:pPr eaLnBrk="1" hangingPunct="1"/>
            <a:r>
              <a:rPr lang="ja-JP" altLang="en-US" dirty="0" smtClean="0">
                <a:solidFill>
                  <a:srgbClr val="000000"/>
                </a:solidFill>
                <a:latin typeface="ＭＳ Ｐゴシック" charset="-128"/>
              </a:rPr>
              <a:t>平成</a:t>
            </a:r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24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" charset="-128"/>
              </a:rPr>
              <a:t>年度</a:t>
            </a:r>
            <a:r>
              <a:rPr lang="ja-JP" altLang="en-US" sz="2000" dirty="0">
                <a:solidFill>
                  <a:srgbClr val="000000"/>
                </a:solidFill>
                <a:latin typeface="ＭＳ Ｐゴシック" charset="-128"/>
              </a:rPr>
              <a:t>　</a:t>
            </a:r>
            <a:r>
              <a:rPr lang="en-US" altLang="ja-JP" sz="2200" b="1" dirty="0">
                <a:solidFill>
                  <a:srgbClr val="0070C0"/>
                </a:solidFill>
                <a:latin typeface="ＭＳ Ｐゴシック" charset="-128"/>
              </a:rPr>
              <a:t>10</a:t>
            </a:r>
            <a:r>
              <a:rPr lang="ja-JP" altLang="en-US" sz="2200" b="1" dirty="0" smtClean="0">
                <a:solidFill>
                  <a:srgbClr val="0070C0"/>
                </a:solidFill>
                <a:latin typeface="ＭＳ Ｐゴシック" charset="-128"/>
              </a:rPr>
              <a:t>億</a:t>
            </a:r>
            <a:r>
              <a:rPr lang="en-US" altLang="ja-JP" sz="2200" b="1" dirty="0" smtClean="0">
                <a:solidFill>
                  <a:srgbClr val="0070C0"/>
                </a:solidFill>
                <a:latin typeface="ＭＳ Ｐゴシック" charset="-128"/>
              </a:rPr>
              <a:t>6</a:t>
            </a:r>
            <a:r>
              <a:rPr lang="ja-JP" altLang="en-US" sz="2200" b="1" dirty="0" smtClean="0">
                <a:solidFill>
                  <a:srgbClr val="0070C0"/>
                </a:solidFill>
                <a:latin typeface="ＭＳ Ｐゴシック" charset="-128"/>
              </a:rPr>
              <a:t>百万</a:t>
            </a:r>
            <a:r>
              <a:rPr lang="ja-JP" altLang="en-US" sz="2000" dirty="0" smtClean="0">
                <a:latin typeface="ＭＳ Ｐゴシック" charset="-128"/>
              </a:rPr>
              <a:t>円</a:t>
            </a:r>
            <a:r>
              <a:rPr lang="ja-JP" altLang="en-US" dirty="0">
                <a:solidFill>
                  <a:srgbClr val="000000"/>
                </a:solidFill>
                <a:latin typeface="ＭＳ Ｐゴシック" charset="-128"/>
              </a:rPr>
              <a:t>　　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635896" y="2096789"/>
            <a:ext cx="5072063" cy="4500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ja-JP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en-US" altLang="ja-JP" b="1" dirty="0">
                <a:solidFill>
                  <a:srgbClr val="000000"/>
                </a:solidFill>
                <a:latin typeface="ＭＳ Ｐゴシック" pitchFamily="50" charset="-128"/>
              </a:rPr>
              <a:t>NPO</a:t>
            </a:r>
            <a:r>
              <a:rPr lang="ja-JP" altLang="en-US" b="1" dirty="0">
                <a:solidFill>
                  <a:srgbClr val="000000"/>
                </a:solidFill>
                <a:latin typeface="ＭＳ Ｐゴシック" pitchFamily="50" charset="-128"/>
              </a:rPr>
              <a:t>法人　自立支援センター ふるさとの会</a:t>
            </a:r>
            <a:endParaRPr lang="en-US" altLang="ja-JP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 algn="r">
              <a:defRPr/>
            </a:pP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itchFamily="50" charset="-128"/>
              </a:rPr>
              <a:t>1999</a:t>
            </a:r>
            <a:r>
              <a:rPr lang="ja-JP" altLang="en-US" sz="1600" dirty="0" smtClean="0">
                <a:solidFill>
                  <a:srgbClr val="000000"/>
                </a:solidFill>
                <a:latin typeface="ＭＳ Ｐゴシック" pitchFamily="50" charset="-128"/>
              </a:rPr>
              <a:t>年認証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）</a:t>
            </a:r>
            <a:endParaRPr lang="en-US" altLang="ja-JP" sz="16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b="1" dirty="0">
                <a:solidFill>
                  <a:srgbClr val="000000"/>
                </a:solidFill>
                <a:latin typeface="ＭＳ Ｐゴシック" pitchFamily="50" charset="-128"/>
              </a:rPr>
              <a:t>ボランティアサークルふるさとの会</a:t>
            </a:r>
            <a:endParaRPr lang="en-US" altLang="ja-JP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 algn="r">
              <a:defRPr/>
            </a:pP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itchFamily="50" charset="-128"/>
              </a:rPr>
              <a:t>1990</a:t>
            </a:r>
            <a:r>
              <a:rPr lang="ja-JP" altLang="en-US" sz="1600" dirty="0" smtClean="0">
                <a:solidFill>
                  <a:srgbClr val="000000"/>
                </a:solidFill>
                <a:latin typeface="ＭＳ Ｐゴシック" pitchFamily="50" charset="-128"/>
              </a:rPr>
              <a:t>年設立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　夏祭り・越年事業等）</a:t>
            </a:r>
            <a:endParaRPr lang="en-US" altLang="ja-JP" sz="16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b="1" dirty="0">
                <a:solidFill>
                  <a:srgbClr val="000000"/>
                </a:solidFill>
                <a:latin typeface="ＭＳ Ｐゴシック" pitchFamily="50" charset="-128"/>
              </a:rPr>
              <a:t>有限会社ひまわり</a:t>
            </a:r>
            <a:endParaRPr lang="en-US" altLang="ja-JP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 algn="r">
              <a:defRPr/>
            </a:pP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itchFamily="50" charset="-128"/>
              </a:rPr>
              <a:t>2002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年設立　</a:t>
            </a:r>
            <a:r>
              <a:rPr lang="ja-JP" altLang="en-US" sz="1600" b="1" dirty="0">
                <a:solidFill>
                  <a:srgbClr val="000000"/>
                </a:solidFill>
                <a:latin typeface="ＭＳ Ｐゴシック" pitchFamily="50" charset="-128"/>
              </a:rPr>
              <a:t>介護事業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）</a:t>
            </a:r>
            <a:endParaRPr lang="en-US" altLang="ja-JP" sz="16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b="1" dirty="0">
                <a:solidFill>
                  <a:srgbClr val="000000"/>
                </a:solidFill>
                <a:latin typeface="ＭＳ Ｐゴシック" pitchFamily="50" charset="-128"/>
              </a:rPr>
              <a:t>株式会社ふるさと</a:t>
            </a:r>
            <a:endParaRPr lang="en-US" altLang="ja-JP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 algn="r">
              <a:defRPr/>
            </a:pP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itchFamily="50" charset="-128"/>
              </a:rPr>
              <a:t>2007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年設立　</a:t>
            </a:r>
            <a:r>
              <a:rPr lang="ja-JP" altLang="en-US" sz="1600" b="1" dirty="0">
                <a:solidFill>
                  <a:srgbClr val="000000"/>
                </a:solidFill>
                <a:latin typeface="ＭＳ Ｐゴシック" pitchFamily="50" charset="-128"/>
              </a:rPr>
              <a:t>建物清掃</a:t>
            </a: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</a:rPr>
              <a:t>・ケア付き保証人</a:t>
            </a:r>
            <a:r>
              <a:rPr lang="ja-JP" altLang="en-US" sz="1600" dirty="0" smtClean="0">
                <a:solidFill>
                  <a:srgbClr val="000000"/>
                </a:solidFill>
                <a:latin typeface="ＭＳ Ｐゴシック" pitchFamily="50" charset="-128"/>
              </a:rPr>
              <a:t>事業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）</a:t>
            </a:r>
            <a:endParaRPr lang="en-US" altLang="ja-JP" sz="16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b="1" dirty="0">
                <a:solidFill>
                  <a:srgbClr val="000000"/>
                </a:solidFill>
                <a:latin typeface="ＭＳ Ｐゴシック" pitchFamily="50" charset="-128"/>
              </a:rPr>
              <a:t>有限責任事業組合 新宿・山谷ネットワーク</a:t>
            </a:r>
            <a:endParaRPr lang="en-US" altLang="ja-JP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 algn="r">
              <a:defRPr/>
            </a:pP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itchFamily="50" charset="-128"/>
              </a:rPr>
              <a:t>2008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年設立　就労</a:t>
            </a:r>
            <a:r>
              <a:rPr lang="ja-JP" altLang="en-US" sz="1600" dirty="0" smtClean="0">
                <a:solidFill>
                  <a:srgbClr val="000000"/>
                </a:solidFill>
                <a:latin typeface="ＭＳ Ｐゴシック" pitchFamily="50" charset="-128"/>
              </a:rPr>
              <a:t>支援・相談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事業）</a:t>
            </a:r>
            <a:endParaRPr lang="en-US" altLang="ja-JP" sz="16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en-US" altLang="ja-JP" b="1" dirty="0">
                <a:solidFill>
                  <a:srgbClr val="000000"/>
                </a:solidFill>
                <a:latin typeface="ＭＳ Ｐゴシック" pitchFamily="50" charset="-128"/>
              </a:rPr>
              <a:t>NPO</a:t>
            </a:r>
            <a:r>
              <a:rPr lang="ja-JP" altLang="en-US" b="1" dirty="0">
                <a:solidFill>
                  <a:srgbClr val="000000"/>
                </a:solidFill>
                <a:latin typeface="ＭＳ Ｐゴシック" pitchFamily="50" charset="-128"/>
              </a:rPr>
              <a:t>法人　すまい・まちづくり支援機構</a:t>
            </a:r>
            <a:endParaRPr lang="en-US" altLang="ja-JP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 algn="r">
              <a:defRPr/>
            </a:pP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itchFamily="50" charset="-128"/>
              </a:rPr>
              <a:t>2009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年認証　</a:t>
            </a:r>
            <a:r>
              <a:rPr lang="ja-JP" altLang="en-US" sz="1600" b="1" dirty="0">
                <a:solidFill>
                  <a:srgbClr val="000000"/>
                </a:solidFill>
                <a:latin typeface="ＭＳ Ｐゴシック" pitchFamily="50" charset="-128"/>
              </a:rPr>
              <a:t>企画起業支援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事業）</a:t>
            </a:r>
            <a:endParaRPr lang="en-US" altLang="ja-JP" sz="16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b="1" dirty="0">
                <a:solidFill>
                  <a:srgbClr val="000000"/>
                </a:solidFill>
                <a:latin typeface="ＭＳ Ｐゴシック" pitchFamily="50" charset="-128"/>
              </a:rPr>
              <a:t>更生保護法人 同歩会</a:t>
            </a:r>
            <a:endParaRPr lang="en-US" altLang="ja-JP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 algn="r">
              <a:defRPr/>
            </a:pP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itchFamily="50" charset="-128"/>
              </a:rPr>
              <a:t>2009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年認可　</a:t>
            </a:r>
            <a:r>
              <a:rPr lang="ja-JP" altLang="en-US" sz="1600" b="1" dirty="0">
                <a:solidFill>
                  <a:srgbClr val="000000"/>
                </a:solidFill>
                <a:latin typeface="ＭＳ Ｐゴシック" pitchFamily="50" charset="-128"/>
              </a:rPr>
              <a:t>更生保護相談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事業）</a:t>
            </a:r>
            <a:endParaRPr lang="en-US" altLang="ja-JP" sz="16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b="1" dirty="0">
                <a:solidFill>
                  <a:srgbClr val="000000"/>
                </a:solidFill>
                <a:latin typeface="ＭＳ Ｐゴシック" pitchFamily="50" charset="-128"/>
              </a:rPr>
              <a:t>合同会社ふるさと</a:t>
            </a:r>
            <a:endParaRPr lang="en-US" altLang="ja-JP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 algn="r">
              <a:defRPr/>
            </a:pPr>
            <a:r>
              <a:rPr lang="ja-JP" altLang="en-US" b="1" dirty="0">
                <a:solidFill>
                  <a:srgbClr val="000000"/>
                </a:solidFill>
                <a:latin typeface="ＭＳ Ｐゴシック" pitchFamily="50" charset="-128"/>
              </a:rPr>
              <a:t>　　　　　</a:t>
            </a:r>
            <a:r>
              <a:rPr lang="ja-JP" altLang="en-US" b="1" dirty="0" smtClean="0">
                <a:solidFill>
                  <a:srgbClr val="000000"/>
                </a:solidFill>
                <a:latin typeface="ＭＳ Ｐゴシック" pitchFamily="50" charset="-128"/>
              </a:rPr>
              <a:t>　　　 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itchFamily="50" charset="-128"/>
              </a:rPr>
              <a:t>2010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年設立　</a:t>
            </a:r>
            <a:r>
              <a:rPr lang="ja-JP" altLang="en-US" sz="1600" b="1" dirty="0">
                <a:solidFill>
                  <a:srgbClr val="000000"/>
                </a:solidFill>
                <a:latin typeface="ＭＳ Ｐゴシック" pitchFamily="50" charset="-128"/>
              </a:rPr>
              <a:t>資金調達・経営支援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itchFamily="50" charset="-128"/>
              </a:rPr>
              <a:t>事業）</a:t>
            </a:r>
            <a:endParaRPr lang="en-US" altLang="ja-JP" sz="16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81" y="139677"/>
            <a:ext cx="411500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5796136" y="1835532"/>
            <a:ext cx="2664296" cy="369332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dirty="0" smtClean="0">
                <a:solidFill>
                  <a:schemeClr val="bg1"/>
                </a:solidFill>
                <a:latin typeface="ＭＳ Ｐゴシック" charset="-128"/>
              </a:rPr>
              <a:t>ふるさとの会　関連法人</a:t>
            </a:r>
            <a:endParaRPr lang="ja-JP" altLang="en-US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A68C-BCB2-4CDA-BCF3-3F5DA548171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251520" y="4771193"/>
            <a:ext cx="3219974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dirty="0" smtClean="0">
                <a:solidFill>
                  <a:srgbClr val="000000"/>
                </a:solidFill>
                <a:latin typeface="+mn-ea"/>
                <a:ea typeface="+mn-ea"/>
              </a:rPr>
              <a:t>〔</a:t>
            </a:r>
            <a:r>
              <a:rPr lang="ja-JP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事業目的</a:t>
            </a:r>
            <a:r>
              <a:rPr lang="en-US" altLang="ja-JP" sz="1600" dirty="0" smtClean="0">
                <a:solidFill>
                  <a:srgbClr val="000000"/>
                </a:solidFill>
                <a:latin typeface="+mn-ea"/>
                <a:ea typeface="+mn-ea"/>
              </a:rPr>
              <a:t>〕</a:t>
            </a:r>
          </a:p>
          <a:p>
            <a:pPr eaLnBrk="1" hangingPunct="1">
              <a:defRPr/>
            </a:pPr>
            <a:r>
              <a:rPr lang="ja-JP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認知症になっても</a:t>
            </a:r>
            <a:endParaRPr lang="en-US" altLang="ja-JP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　がんになっても</a:t>
            </a:r>
            <a:endParaRPr lang="en-US" altLang="ja-JP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　　障害があっても</a:t>
            </a:r>
            <a:endParaRPr lang="en-US" altLang="ja-JP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　　　家族やお金がなくても</a:t>
            </a:r>
            <a:endParaRPr lang="en-US" altLang="ja-JP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　　　　</a:t>
            </a:r>
            <a:r>
              <a:rPr lang="ja-JP" altLang="en-US" sz="1600" dirty="0" smtClean="0">
                <a:solidFill>
                  <a:srgbClr val="0070C0"/>
                </a:solidFill>
                <a:latin typeface="+mn-ea"/>
                <a:ea typeface="+mn-ea"/>
              </a:rPr>
              <a:t>地域</a:t>
            </a:r>
            <a:r>
              <a:rPr lang="ja-JP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で</a:t>
            </a:r>
            <a:r>
              <a:rPr lang="ja-JP" altLang="en-US" sz="1600" dirty="0" smtClean="0">
                <a:solidFill>
                  <a:srgbClr val="0070C0"/>
                </a:solidFill>
                <a:latin typeface="+mn-ea"/>
                <a:ea typeface="+mn-ea"/>
              </a:rPr>
              <a:t>孤立せず</a:t>
            </a:r>
            <a:endParaRPr lang="en-US" altLang="ja-JP" sz="16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　　　　　</a:t>
            </a:r>
            <a:r>
              <a:rPr lang="ja-JP" altLang="en-US" sz="1600" dirty="0" smtClean="0">
                <a:solidFill>
                  <a:srgbClr val="0070C0"/>
                </a:solidFill>
                <a:latin typeface="+mn-ea"/>
                <a:ea typeface="+mn-ea"/>
              </a:rPr>
              <a:t>最期まで</a:t>
            </a:r>
            <a:r>
              <a:rPr lang="ja-JP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暮らせるように</a:t>
            </a:r>
          </a:p>
        </p:txBody>
      </p:sp>
    </p:spTree>
    <p:extLst>
      <p:ext uri="{BB962C8B-B14F-4D97-AF65-F5344CB8AC3E}">
        <p14:creationId xmlns:p14="http://schemas.microsoft.com/office/powerpoint/2010/main" val="31118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31640" y="574414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平均年齢</a:t>
            </a:r>
            <a:r>
              <a:rPr lang="en-US" altLang="ja-JP" sz="1600" dirty="0" smtClean="0"/>
              <a:t>73.8±8.00</a:t>
            </a:r>
            <a:r>
              <a:rPr lang="ja-JP" altLang="en-US" sz="1600" dirty="0" smtClean="0"/>
              <a:t>歳、主診断はフェイスシート等から明らかなものを岡村が推定した、介護保険等のための「保険上診断」とは異なる場合がある。</a:t>
            </a:r>
            <a:r>
              <a:rPr lang="en-US" altLang="ja-JP" sz="1600" dirty="0" smtClean="0"/>
              <a:t>AD:</a:t>
            </a:r>
            <a:r>
              <a:rPr lang="ja-JP" altLang="en-US" sz="1600" dirty="0" smtClean="0"/>
              <a:t>アルツハイマー型認知症、</a:t>
            </a:r>
            <a:r>
              <a:rPr lang="en-US" altLang="ja-JP" sz="1600" dirty="0" smtClean="0"/>
              <a:t>VD:</a:t>
            </a:r>
            <a:r>
              <a:rPr lang="ja-JP" altLang="en-US" sz="1600" dirty="0" smtClean="0"/>
              <a:t>血管性認知症、</a:t>
            </a:r>
            <a:r>
              <a:rPr lang="en-US" altLang="ja-JP" sz="1600" dirty="0" smtClean="0"/>
              <a:t>S:</a:t>
            </a:r>
            <a:r>
              <a:rPr lang="ja-JP" altLang="en-US" sz="1600" dirty="0" smtClean="0"/>
              <a:t>統合失調症</a:t>
            </a:r>
            <a:endParaRPr kumimoji="1" lang="ja-JP" altLang="en-US" sz="16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36341"/>
              </p:ext>
            </p:extLst>
          </p:nvPr>
        </p:nvGraphicFramePr>
        <p:xfrm>
          <a:off x="1979712" y="1916830"/>
          <a:ext cx="4824536" cy="3456385"/>
        </p:xfrm>
        <a:graphic>
          <a:graphicData uri="http://schemas.openxmlformats.org/drawingml/2006/table">
            <a:tbl>
              <a:tblPr/>
              <a:tblGrid>
                <a:gridCol w="130835"/>
                <a:gridCol w="932198"/>
                <a:gridCol w="1013970"/>
                <a:gridCol w="883136"/>
                <a:gridCol w="883136"/>
                <a:gridCol w="883136"/>
                <a:gridCol w="98125"/>
              </a:tblGrid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7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年齢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介護度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主診断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認知機能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7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90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不明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70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70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70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60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70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1(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参考）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60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不明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70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60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0(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要支援）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70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70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60</a:t>
                      </a:r>
                      <a:r>
                        <a:rPr lang="ja-JP" altLang="en-US" sz="1100" b="0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代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475656" y="83671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定員</a:t>
            </a:r>
            <a:r>
              <a:rPr lang="en-US" altLang="ja-JP" sz="2400" dirty="0" smtClean="0"/>
              <a:t>12</a:t>
            </a:r>
            <a:r>
              <a:rPr lang="ja-JP" altLang="en-US" sz="2400" dirty="0" smtClean="0"/>
              <a:t>名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ほぼ全員認知症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09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52" y="2484342"/>
            <a:ext cx="2138254" cy="171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額縁 51"/>
          <p:cNvSpPr/>
          <p:nvPr/>
        </p:nvSpPr>
        <p:spPr>
          <a:xfrm>
            <a:off x="64503" y="44672"/>
            <a:ext cx="8984361" cy="432000"/>
          </a:xfrm>
          <a:prstGeom prst="bevel">
            <a:avLst>
              <a:gd name="adj" fmla="val 853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0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ふるさとの会</a:t>
            </a:r>
            <a:r>
              <a:rPr lang="ja-JP" altLang="en-US" sz="20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20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生活困窮者自立支援事業</a:t>
            </a:r>
            <a:r>
              <a:rPr lang="ja-JP" altLang="en-US" sz="2000" dirty="0" smtClean="0">
                <a:solidFill>
                  <a:prstClr val="black"/>
                </a:solidFill>
                <a:ea typeface="ＤＦ特太ゴシック体" pitchFamily="1" charset="-128"/>
              </a:rPr>
              <a:t>　　</a:t>
            </a:r>
            <a:r>
              <a:rPr lang="en-US" altLang="ja-JP" sz="2000" dirty="0" smtClean="0">
                <a:solidFill>
                  <a:prstClr val="black"/>
                </a:solidFill>
                <a:latin typeface="+mj-ea"/>
                <a:ea typeface="+mj-ea"/>
              </a:rPr>
              <a:t>1,259</a:t>
            </a:r>
            <a:r>
              <a:rPr lang="ja-JP" altLang="en-US" sz="2000" dirty="0" smtClean="0">
                <a:solidFill>
                  <a:prstClr val="black"/>
                </a:solidFill>
                <a:latin typeface="+mj-ea"/>
                <a:ea typeface="+mj-ea"/>
              </a:rPr>
              <a:t>名（</a:t>
            </a:r>
            <a:r>
              <a:rPr lang="en-US" altLang="ja-JP" sz="2000" dirty="0" smtClean="0">
                <a:solidFill>
                  <a:prstClr val="black"/>
                </a:solidFill>
                <a:latin typeface="+mj-ea"/>
                <a:ea typeface="+mj-ea"/>
              </a:rPr>
              <a:t>H25.9</a:t>
            </a:r>
            <a:r>
              <a:rPr lang="ja-JP" altLang="en-US" sz="2000" dirty="0" smtClean="0">
                <a:solidFill>
                  <a:prstClr val="black"/>
                </a:solidFill>
                <a:latin typeface="+mj-ea"/>
                <a:ea typeface="+mj-ea"/>
              </a:rPr>
              <a:t>現在）</a:t>
            </a:r>
            <a:endParaRPr lang="ja-JP" altLang="en-US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9" name="スライド番号プレースホルダ 24"/>
          <p:cNvSpPr>
            <a:spLocks noGrp="1"/>
          </p:cNvSpPr>
          <p:nvPr>
            <p:ph type="sldNum" sz="quarter" idx="12"/>
          </p:nvPr>
        </p:nvSpPr>
        <p:spPr>
          <a:xfrm>
            <a:off x="7097819" y="6525345"/>
            <a:ext cx="2133600" cy="365125"/>
          </a:xfrm>
        </p:spPr>
        <p:txBody>
          <a:bodyPr/>
          <a:lstStyle/>
          <a:p>
            <a:fld id="{CEC57782-FADD-4706-BEBB-FAD49B072FEA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4503" y="1090229"/>
            <a:ext cx="403041" cy="55071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prstClr val="black"/>
                </a:solidFill>
              </a:rPr>
              <a:t>行政等の相談支援</a:t>
            </a:r>
            <a:r>
              <a:rPr lang="ja-JP" altLang="en-US" dirty="0">
                <a:solidFill>
                  <a:prstClr val="black"/>
                </a:solidFill>
              </a:rPr>
              <a:t>窓口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270587" y="1380337"/>
            <a:ext cx="2084541" cy="39586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lang="ja-JP" altLang="en-US" sz="1600" b="1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ふるさとの会</a:t>
            </a:r>
            <a:r>
              <a:rPr lang="en-US" altLang="ja-JP" sz="1600" b="1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</a:p>
          <a:p>
            <a:pPr algn="ctr"/>
            <a:r>
              <a:rPr lang="ja-JP" altLang="en-US" sz="1600" b="1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</a:t>
            </a:r>
            <a:r>
              <a:rPr lang="ja-JP" altLang="en-US" sz="16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における包括的</a:t>
            </a:r>
            <a:r>
              <a:rPr lang="ja-JP" altLang="en-US" sz="1600" b="1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自立相談支援</a:t>
            </a:r>
            <a:r>
              <a:rPr lang="ja-JP" altLang="en-US" sz="1600" b="1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窓口</a:t>
            </a:r>
            <a:endParaRPr lang="en-US" altLang="ja-JP" sz="1600" b="1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r"/>
            <a:r>
              <a:rPr lang="en-US" altLang="ja-JP" sz="1100" b="1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100" b="1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アウトリーチ実施</a:t>
            </a:r>
            <a:endParaRPr lang="en-US" altLang="ja-JP" sz="1100" b="1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lang="en-US" altLang="ja-JP" sz="1400" b="1" dirty="0">
              <a:solidFill>
                <a:prstClr val="black"/>
              </a:solidFill>
            </a:endParaRPr>
          </a:p>
          <a:p>
            <a:r>
              <a:rPr lang="ja-JP" altLang="en-US" sz="1200" b="1" dirty="0" smtClean="0">
                <a:solidFill>
                  <a:prstClr val="black"/>
                </a:solidFill>
              </a:rPr>
              <a:t>・地域</a:t>
            </a:r>
            <a:r>
              <a:rPr lang="ja-JP" altLang="en-US" sz="1200" b="1" dirty="0">
                <a:solidFill>
                  <a:prstClr val="black"/>
                </a:solidFill>
              </a:rPr>
              <a:t>生活</a:t>
            </a:r>
            <a:r>
              <a:rPr lang="ja-JP" altLang="en-US" sz="1200" b="1" dirty="0" smtClean="0">
                <a:solidFill>
                  <a:prstClr val="black"/>
                </a:solidFill>
              </a:rPr>
              <a:t>支援センター</a:t>
            </a:r>
            <a:endParaRPr lang="en-US" altLang="ja-JP" sz="1200" b="1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prstClr val="black"/>
                </a:solidFill>
              </a:rPr>
              <a:t>（台東、墨田）</a:t>
            </a:r>
            <a:endParaRPr lang="en-US" altLang="ja-JP" sz="1200" b="1" dirty="0" smtClean="0">
              <a:solidFill>
                <a:prstClr val="black"/>
              </a:solidFill>
            </a:endParaRPr>
          </a:p>
          <a:p>
            <a:r>
              <a:rPr lang="ja-JP" altLang="en-US" sz="1200" b="1" dirty="0" smtClean="0">
                <a:solidFill>
                  <a:prstClr val="black"/>
                </a:solidFill>
              </a:rPr>
              <a:t>・まちカフェ</a:t>
            </a:r>
            <a:endParaRPr lang="en-US" altLang="ja-JP" sz="1200" b="1" dirty="0">
              <a:solidFill>
                <a:prstClr val="black"/>
              </a:solidFill>
            </a:endParaRPr>
          </a:p>
          <a:p>
            <a:r>
              <a:rPr lang="ja-JP" altLang="en-US" sz="1400" b="1" dirty="0" smtClean="0">
                <a:solidFill>
                  <a:prstClr val="black"/>
                </a:solidFill>
              </a:rPr>
              <a:t>　　　</a:t>
            </a:r>
            <a:r>
              <a:rPr lang="ja-JP" altLang="en-US" sz="1200" b="1" dirty="0" smtClean="0">
                <a:solidFill>
                  <a:prstClr val="black"/>
                </a:solidFill>
              </a:rPr>
              <a:t>（新宿）</a:t>
            </a:r>
            <a:endParaRPr lang="en-US" altLang="ja-JP" sz="1200" b="1" dirty="0">
              <a:solidFill>
                <a:prstClr val="black"/>
              </a:solidFill>
            </a:endParaRPr>
          </a:p>
          <a:p>
            <a:pPr algn="ctr"/>
            <a:r>
              <a:rPr lang="ja-JP" altLang="en-US" sz="1400" b="1" dirty="0" smtClean="0">
                <a:solidFill>
                  <a:prstClr val="black"/>
                </a:solidFill>
              </a:rPr>
              <a:t>　　　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866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名継続的支援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10" name="ホームベース 9"/>
          <p:cNvSpPr/>
          <p:nvPr/>
        </p:nvSpPr>
        <p:spPr>
          <a:xfrm>
            <a:off x="422515" y="1609685"/>
            <a:ext cx="1023226" cy="32403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prstClr val="black"/>
                </a:solidFill>
              </a:rPr>
              <a:t>福祉事務所</a:t>
            </a:r>
          </a:p>
        </p:txBody>
      </p:sp>
      <p:sp>
        <p:nvSpPr>
          <p:cNvPr id="11" name="ホームベース 10"/>
          <p:cNvSpPr/>
          <p:nvPr/>
        </p:nvSpPr>
        <p:spPr>
          <a:xfrm>
            <a:off x="419832" y="1957401"/>
            <a:ext cx="1023226" cy="36004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prstClr val="black"/>
                </a:solidFill>
              </a:rPr>
              <a:t>地域包括</a:t>
            </a:r>
          </a:p>
        </p:txBody>
      </p:sp>
      <p:sp>
        <p:nvSpPr>
          <p:cNvPr id="12" name="ホームベース 11"/>
          <p:cNvSpPr/>
          <p:nvPr/>
        </p:nvSpPr>
        <p:spPr>
          <a:xfrm>
            <a:off x="341377" y="5670507"/>
            <a:ext cx="972414" cy="36004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prstClr val="black"/>
                </a:solidFill>
              </a:rPr>
              <a:t>東京地検</a:t>
            </a:r>
            <a:endParaRPr lang="en-US" altLang="ja-JP" sz="1000" dirty="0">
              <a:solidFill>
                <a:prstClr val="black"/>
              </a:solidFill>
            </a:endParaRPr>
          </a:p>
          <a:p>
            <a:pPr algn="ctr"/>
            <a:r>
              <a:rPr lang="ja-JP" altLang="en-US" sz="1000" dirty="0">
                <a:solidFill>
                  <a:prstClr val="black"/>
                </a:solidFill>
              </a:rPr>
              <a:t>保護観察所</a:t>
            </a:r>
            <a:endParaRPr lang="en-US" altLang="ja-JP" sz="1000" dirty="0">
              <a:solidFill>
                <a:prstClr val="black"/>
              </a:solidFill>
            </a:endParaRPr>
          </a:p>
        </p:txBody>
      </p:sp>
      <p:sp>
        <p:nvSpPr>
          <p:cNvPr id="13" name="ホームベース 12"/>
          <p:cNvSpPr/>
          <p:nvPr/>
        </p:nvSpPr>
        <p:spPr>
          <a:xfrm>
            <a:off x="337078" y="6117377"/>
            <a:ext cx="1023226" cy="36004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prstClr val="black"/>
                </a:solidFill>
              </a:rPr>
              <a:t>定着支援</a:t>
            </a:r>
            <a:endParaRPr lang="en-US" altLang="ja-JP" sz="1000" dirty="0">
              <a:solidFill>
                <a:prstClr val="black"/>
              </a:solidFill>
            </a:endParaRPr>
          </a:p>
          <a:p>
            <a:pPr algn="ctr"/>
            <a:r>
              <a:rPr lang="ja-JP" altLang="en-US" sz="1000" dirty="0">
                <a:solidFill>
                  <a:prstClr val="black"/>
                </a:solidFill>
              </a:rPr>
              <a:t>センター</a:t>
            </a:r>
          </a:p>
        </p:txBody>
      </p:sp>
      <p:sp>
        <p:nvSpPr>
          <p:cNvPr id="15" name="ホームベース 14"/>
          <p:cNvSpPr/>
          <p:nvPr/>
        </p:nvSpPr>
        <p:spPr>
          <a:xfrm>
            <a:off x="344081" y="5264443"/>
            <a:ext cx="976713" cy="3539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prstClr val="black"/>
                </a:solidFill>
              </a:rPr>
              <a:t>警察署</a:t>
            </a:r>
            <a:endParaRPr lang="en-US" altLang="ja-JP" sz="1000" dirty="0">
              <a:solidFill>
                <a:prstClr val="black"/>
              </a:solidFill>
            </a:endParaRPr>
          </a:p>
          <a:p>
            <a:pPr algn="ctr"/>
            <a:r>
              <a:rPr lang="ja-JP" altLang="en-US" sz="1000" dirty="0">
                <a:solidFill>
                  <a:prstClr val="black"/>
                </a:solidFill>
              </a:rPr>
              <a:t>弁護士</a:t>
            </a:r>
          </a:p>
        </p:txBody>
      </p:sp>
      <p:sp>
        <p:nvSpPr>
          <p:cNvPr id="16" name="ホームベース 15"/>
          <p:cNvSpPr/>
          <p:nvPr/>
        </p:nvSpPr>
        <p:spPr>
          <a:xfrm>
            <a:off x="422515" y="2330905"/>
            <a:ext cx="999664" cy="377381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prstClr val="black"/>
                </a:solidFill>
              </a:rPr>
              <a:t>病院</a:t>
            </a:r>
            <a:endParaRPr lang="en-US" altLang="ja-JP" sz="1050" dirty="0">
              <a:solidFill>
                <a:prstClr val="black"/>
              </a:solidFill>
            </a:endParaRPr>
          </a:p>
          <a:p>
            <a:pPr algn="ctr"/>
            <a:r>
              <a:rPr lang="ja-JP" altLang="en-US" sz="1050" dirty="0">
                <a:solidFill>
                  <a:prstClr val="black"/>
                </a:solidFill>
              </a:rPr>
              <a:t>施設</a:t>
            </a:r>
          </a:p>
        </p:txBody>
      </p:sp>
      <p:sp>
        <p:nvSpPr>
          <p:cNvPr id="17" name="ホームベース 16"/>
          <p:cNvSpPr/>
          <p:nvPr/>
        </p:nvSpPr>
        <p:spPr>
          <a:xfrm>
            <a:off x="467544" y="3547142"/>
            <a:ext cx="641318" cy="36004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prstClr val="black"/>
                </a:solidFill>
              </a:rPr>
              <a:t>町会</a:t>
            </a:r>
          </a:p>
        </p:txBody>
      </p:sp>
      <p:sp>
        <p:nvSpPr>
          <p:cNvPr id="18" name="ホームベース 17"/>
          <p:cNvSpPr/>
          <p:nvPr/>
        </p:nvSpPr>
        <p:spPr>
          <a:xfrm>
            <a:off x="448858" y="3163103"/>
            <a:ext cx="667661" cy="36004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prstClr val="black"/>
                </a:solidFill>
              </a:rPr>
              <a:t>民生</a:t>
            </a:r>
            <a:endParaRPr lang="en-US" altLang="ja-JP" sz="10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000" dirty="0" smtClean="0">
                <a:solidFill>
                  <a:prstClr val="black"/>
                </a:solidFill>
              </a:rPr>
              <a:t>委員</a:t>
            </a:r>
            <a:endParaRPr lang="ja-JP" altLang="en-US" sz="1000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39758" y="5981799"/>
            <a:ext cx="2880320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prstClr val="black"/>
                </a:solidFill>
              </a:rPr>
              <a:t>生活再建相談</a:t>
            </a:r>
            <a:r>
              <a:rPr lang="ja-JP" altLang="en-US" sz="1600" u="sng" dirty="0" smtClean="0">
                <a:solidFill>
                  <a:prstClr val="black"/>
                </a:solidFill>
              </a:rPr>
              <a:t>センター</a:t>
            </a:r>
            <a:r>
              <a:rPr lang="ja-JP" altLang="en-US" sz="1600" dirty="0" smtClean="0">
                <a:solidFill>
                  <a:prstClr val="black"/>
                </a:solidFill>
              </a:rPr>
              <a:t>　</a:t>
            </a:r>
            <a:r>
              <a:rPr lang="ja-JP" altLang="en-US" sz="1400" dirty="0" smtClean="0">
                <a:solidFill>
                  <a:prstClr val="black"/>
                </a:solidFill>
              </a:rPr>
              <a:t>　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340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名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ja-JP" altLang="en-US" sz="1100" dirty="0">
                <a:solidFill>
                  <a:prstClr val="black"/>
                </a:solidFill>
              </a:rPr>
              <a:t>（同歩会・刑務所出所者等一時保護事業）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328006" y="737830"/>
            <a:ext cx="3720858" cy="279918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915564" y="1151875"/>
            <a:ext cx="1124851" cy="6658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prstClr val="black"/>
                </a:solidFill>
              </a:rPr>
              <a:t>緊急に衣食住の確保が必要な者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12160" y="855550"/>
            <a:ext cx="2952328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</a:rPr>
              <a:t>◆</a:t>
            </a:r>
            <a:r>
              <a:rPr lang="ja-JP" altLang="en-US" sz="1400" b="1" u="sng" dirty="0">
                <a:solidFill>
                  <a:prstClr val="black"/>
                </a:solidFill>
              </a:rPr>
              <a:t>自立準備ホーム　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154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名</a:t>
            </a:r>
            <a:r>
              <a:rPr lang="ja-JP" altLang="en-US" sz="1400" b="1" dirty="0">
                <a:solidFill>
                  <a:srgbClr val="FF0000"/>
                </a:solidFill>
              </a:rPr>
              <a:t>　</a:t>
            </a:r>
            <a:r>
              <a:rPr lang="ja-JP" altLang="en-US" sz="1000" b="1" dirty="0" smtClean="0">
                <a:solidFill>
                  <a:srgbClr val="FF0000"/>
                </a:solidFill>
              </a:rPr>
              <a:t>就労率</a:t>
            </a:r>
            <a:r>
              <a:rPr lang="en-US" altLang="ja-JP" sz="1000" b="1" dirty="0">
                <a:solidFill>
                  <a:srgbClr val="FF0000"/>
                </a:solidFill>
              </a:rPr>
              <a:t>62</a:t>
            </a:r>
            <a:r>
              <a:rPr lang="ja-JP" altLang="en-US" sz="1000" b="1" dirty="0" smtClean="0">
                <a:solidFill>
                  <a:srgbClr val="FF0000"/>
                </a:solidFill>
              </a:rPr>
              <a:t>％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prstClr val="black"/>
                </a:solidFill>
              </a:rPr>
              <a:t>　　（法務省　緊急的住居確保・自立支援対策）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4621276" y="553708"/>
            <a:ext cx="1283092" cy="4776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prstClr val="black"/>
                </a:solidFill>
              </a:rPr>
              <a:t>居住生活支援</a:t>
            </a:r>
            <a:endParaRPr lang="ja-JP" altLang="en-US" sz="1400" b="1" dirty="0">
              <a:solidFill>
                <a:prstClr val="black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932918" y="2240943"/>
            <a:ext cx="1124851" cy="10760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prstClr val="black"/>
                </a:solidFill>
              </a:rPr>
              <a:t>再就職のために居住の確保が必要な者や地域生活定着に必要な者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138902" y="2847764"/>
            <a:ext cx="27734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</a:rPr>
              <a:t>◆</a:t>
            </a:r>
            <a:r>
              <a:rPr lang="ja-JP" altLang="en-US" sz="1400" b="1" u="sng" dirty="0">
                <a:solidFill>
                  <a:prstClr val="black"/>
                </a:solidFill>
              </a:rPr>
              <a:t>賃貸借保証事</a:t>
            </a:r>
            <a:r>
              <a:rPr lang="ja-JP" altLang="en-US" sz="1400" b="1" dirty="0">
                <a:solidFill>
                  <a:prstClr val="black"/>
                </a:solidFill>
              </a:rPr>
              <a:t>業　　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516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名保証</a:t>
            </a:r>
            <a:endParaRPr lang="ja-JP" altLang="en-US" sz="1400" b="1" dirty="0">
              <a:solidFill>
                <a:srgbClr val="FF0000"/>
              </a:solidFill>
            </a:endParaRPr>
          </a:p>
          <a:p>
            <a:r>
              <a:rPr lang="ja-JP" altLang="en-US" sz="1000" dirty="0">
                <a:solidFill>
                  <a:prstClr val="black"/>
                </a:solidFill>
              </a:rPr>
              <a:t>・物件紹介・同行、アパート保証</a:t>
            </a:r>
            <a:r>
              <a:rPr lang="ja-JP" altLang="en-US" sz="1000" dirty="0" smtClean="0">
                <a:solidFill>
                  <a:prstClr val="black"/>
                </a:solidFill>
              </a:rPr>
              <a:t>、</a:t>
            </a:r>
            <a:endParaRPr lang="en-US" altLang="ja-JP" sz="1000" dirty="0" smtClean="0">
              <a:solidFill>
                <a:prstClr val="black"/>
              </a:solidFill>
            </a:endParaRPr>
          </a:p>
          <a:p>
            <a:r>
              <a:rPr lang="ja-JP" altLang="en-US" sz="1000" dirty="0">
                <a:solidFill>
                  <a:prstClr val="black"/>
                </a:solidFill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</a:rPr>
              <a:t>　　　　　　　　　　　　　　　住まいのトラブル</a:t>
            </a:r>
            <a:r>
              <a:rPr lang="ja-JP" altLang="en-US" sz="1000" dirty="0">
                <a:solidFill>
                  <a:prstClr val="black"/>
                </a:solidFill>
              </a:rPr>
              <a:t>対応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077937" y="1433149"/>
            <a:ext cx="2895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</a:rPr>
              <a:t>◆</a:t>
            </a:r>
            <a:r>
              <a:rPr lang="ja-JP" altLang="en-US" sz="1400" b="1" u="sng" dirty="0">
                <a:solidFill>
                  <a:prstClr val="black"/>
                </a:solidFill>
              </a:rPr>
              <a:t>就労支援ホーム等共同居住</a:t>
            </a:r>
            <a:endParaRPr lang="en-US" altLang="ja-JP" sz="1400" b="1" u="sng" dirty="0">
              <a:solidFill>
                <a:prstClr val="black"/>
              </a:solidFill>
            </a:endParaRPr>
          </a:p>
          <a:p>
            <a:r>
              <a:rPr lang="ja-JP" altLang="en-US" sz="1000" dirty="0">
                <a:solidFill>
                  <a:prstClr val="black"/>
                </a:solidFill>
              </a:rPr>
              <a:t>・生活支援が必要な障害等を抱える方が共同生活を</a:t>
            </a:r>
            <a:r>
              <a:rPr lang="ja-JP" altLang="en-US" sz="1000" dirty="0" smtClean="0">
                <a:solidFill>
                  <a:prstClr val="black"/>
                </a:solidFill>
              </a:rPr>
              <a:t>通して就労・自立</a:t>
            </a:r>
            <a:r>
              <a:rPr lang="ja-JP" altLang="en-US" sz="1000" dirty="0">
                <a:solidFill>
                  <a:prstClr val="black"/>
                </a:solidFill>
              </a:rPr>
              <a:t>・地域定着をする</a:t>
            </a:r>
            <a:r>
              <a:rPr lang="ja-JP" altLang="en-US" sz="1000" dirty="0" smtClean="0">
                <a:solidFill>
                  <a:prstClr val="black"/>
                </a:solidFill>
              </a:rPr>
              <a:t>住まい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40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名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5059351" y="3616678"/>
            <a:ext cx="3990391" cy="23050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932918" y="4238640"/>
            <a:ext cx="1346194" cy="50919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prstClr val="black"/>
                </a:solidFill>
              </a:rPr>
              <a:t>就労支援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4932918" y="4747836"/>
            <a:ext cx="1346193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prstClr val="black"/>
                </a:solidFill>
              </a:rPr>
              <a:t>就労に一定期間を</a:t>
            </a:r>
            <a:endParaRPr lang="en-US" altLang="ja-JP" sz="1050" dirty="0">
              <a:solidFill>
                <a:prstClr val="black"/>
              </a:solidFill>
            </a:endParaRPr>
          </a:p>
          <a:p>
            <a:pPr algn="ctr"/>
            <a:r>
              <a:rPr lang="ja-JP" altLang="en-US" sz="1050" dirty="0">
                <a:solidFill>
                  <a:prstClr val="black"/>
                </a:solidFill>
              </a:rPr>
              <a:t>要する者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260957" y="3675540"/>
            <a:ext cx="27035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</a:rPr>
              <a:t>◆</a:t>
            </a:r>
            <a:r>
              <a:rPr lang="ja-JP" altLang="en-US" sz="1400" b="1" u="sng" dirty="0" smtClean="0">
                <a:solidFill>
                  <a:prstClr val="black"/>
                </a:solidFill>
              </a:rPr>
              <a:t>ケア（支援）付き</a:t>
            </a:r>
            <a:r>
              <a:rPr lang="ja-JP" altLang="en-US" sz="1400" b="1" u="sng" dirty="0">
                <a:solidFill>
                  <a:prstClr val="black"/>
                </a:solidFill>
              </a:rPr>
              <a:t>就労　　</a:t>
            </a:r>
            <a:endParaRPr lang="en-US" altLang="ja-JP" sz="1400" b="1" u="sng" dirty="0" smtClean="0">
              <a:solidFill>
                <a:prstClr val="black"/>
              </a:solidFill>
            </a:endParaRPr>
          </a:p>
          <a:p>
            <a:r>
              <a:rPr lang="ja-JP" altLang="en-US" sz="1400" b="1" dirty="0">
                <a:solidFill>
                  <a:prstClr val="black"/>
                </a:solidFill>
              </a:rPr>
              <a:t>　</a:t>
            </a:r>
            <a:r>
              <a:rPr lang="ja-JP" altLang="en-US" sz="1400" b="1" dirty="0" smtClean="0">
                <a:solidFill>
                  <a:prstClr val="black"/>
                </a:solidFill>
              </a:rPr>
              <a:t>　　　　　　　　　　　　　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121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名雇用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r>
              <a:rPr lang="ja-JP" altLang="en-US" sz="1000" dirty="0">
                <a:solidFill>
                  <a:prstClr val="black"/>
                </a:solidFill>
              </a:rPr>
              <a:t>・就労に向けた日常・社会的自立のための訓練</a:t>
            </a:r>
            <a:endParaRPr lang="en-US" altLang="ja-JP" sz="1000" dirty="0">
              <a:solidFill>
                <a:prstClr val="black"/>
              </a:solidFill>
            </a:endParaRPr>
          </a:p>
          <a:p>
            <a:r>
              <a:rPr lang="ja-JP" altLang="en-US" sz="1000" dirty="0">
                <a:solidFill>
                  <a:prstClr val="black"/>
                </a:solidFill>
              </a:rPr>
              <a:t>・直ちに外部就労が困難な者に対する支援付きの就労の場の育成　</a:t>
            </a:r>
            <a:r>
              <a:rPr lang="en-US" altLang="ja-JP" sz="1000" dirty="0">
                <a:solidFill>
                  <a:prstClr val="black"/>
                </a:solidFill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</a:rPr>
              <a:t>最賃以上の一般就労</a:t>
            </a:r>
          </a:p>
          <a:p>
            <a:endParaRPr lang="ja-JP" altLang="en-US" sz="1000" dirty="0">
              <a:solidFill>
                <a:prstClr val="black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270817" y="4607830"/>
            <a:ext cx="268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</a:rPr>
              <a:t>◆</a:t>
            </a:r>
            <a:r>
              <a:rPr lang="ja-JP" altLang="en-US" sz="1400" b="1" u="sng" dirty="0">
                <a:solidFill>
                  <a:prstClr val="black"/>
                </a:solidFill>
              </a:rPr>
              <a:t>協力雇用主による就労</a:t>
            </a:r>
            <a:endParaRPr lang="en-US" altLang="ja-JP" sz="1400" b="1" u="sng" dirty="0">
              <a:solidFill>
                <a:prstClr val="black"/>
              </a:solidFill>
            </a:endParaRPr>
          </a:p>
          <a:p>
            <a:r>
              <a:rPr lang="ja-JP" altLang="en-US" sz="1000" dirty="0">
                <a:solidFill>
                  <a:prstClr val="black"/>
                </a:solidFill>
              </a:rPr>
              <a:t>・ＷＳによる雇用開発　　Ｔ建設　地域近隣商店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284548" y="5035868"/>
            <a:ext cx="270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</a:rPr>
              <a:t>◆</a:t>
            </a:r>
            <a:r>
              <a:rPr lang="ja-JP" altLang="en-US" sz="1400" b="1" u="sng" dirty="0">
                <a:solidFill>
                  <a:prstClr val="black"/>
                </a:solidFill>
              </a:rPr>
              <a:t>ハローワークを通じた就労</a:t>
            </a:r>
            <a:endParaRPr lang="en-US" altLang="ja-JP" sz="1400" b="1" u="sng" dirty="0">
              <a:solidFill>
                <a:prstClr val="black"/>
              </a:solidFill>
            </a:endParaRPr>
          </a:p>
          <a:p>
            <a:r>
              <a:rPr lang="ja-JP" altLang="en-US" sz="1000" dirty="0">
                <a:solidFill>
                  <a:prstClr val="black"/>
                </a:solidFill>
              </a:rPr>
              <a:t>・同行、機械</a:t>
            </a:r>
            <a:r>
              <a:rPr lang="ja-JP" altLang="en-US" sz="1000" dirty="0" smtClean="0">
                <a:solidFill>
                  <a:prstClr val="black"/>
                </a:solidFill>
              </a:rPr>
              <a:t>操作支援、</a:t>
            </a:r>
            <a:r>
              <a:rPr lang="ja-JP" altLang="en-US" sz="1000" dirty="0">
                <a:solidFill>
                  <a:prstClr val="black"/>
                </a:solidFill>
              </a:rPr>
              <a:t>面接同席など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299116" y="5460032"/>
            <a:ext cx="268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</a:rPr>
              <a:t>◆</a:t>
            </a:r>
            <a:r>
              <a:rPr lang="ja-JP" altLang="en-US" sz="1400" b="1" u="sng" dirty="0">
                <a:solidFill>
                  <a:prstClr val="black"/>
                </a:solidFill>
              </a:rPr>
              <a:t>口利き・</a:t>
            </a:r>
            <a:r>
              <a:rPr lang="ja-JP" altLang="en-US" sz="1400" b="1" u="sng" dirty="0" smtClean="0">
                <a:solidFill>
                  <a:prstClr val="black"/>
                </a:solidFill>
              </a:rPr>
              <a:t>飛び込み開拓就労</a:t>
            </a:r>
            <a:endParaRPr lang="en-US" altLang="ja-JP" sz="1400" b="1" u="sng" dirty="0">
              <a:solidFill>
                <a:prstClr val="black"/>
              </a:solidFill>
            </a:endParaRPr>
          </a:p>
          <a:p>
            <a:r>
              <a:rPr lang="ja-JP" altLang="en-US" sz="1000" dirty="0">
                <a:solidFill>
                  <a:prstClr val="black"/>
                </a:solidFill>
              </a:rPr>
              <a:t>・利用者同士の情報交換や支え合いなど</a:t>
            </a:r>
          </a:p>
        </p:txBody>
      </p:sp>
      <p:sp>
        <p:nvSpPr>
          <p:cNvPr id="86" name="正方形/長方形 85"/>
          <p:cNvSpPr/>
          <p:nvPr/>
        </p:nvSpPr>
        <p:spPr>
          <a:xfrm>
            <a:off x="5328006" y="6083265"/>
            <a:ext cx="3720858" cy="65810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4895482" y="6016041"/>
            <a:ext cx="1274724" cy="273633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prstClr val="black"/>
                </a:solidFill>
              </a:rPr>
              <a:t>家計再建支援</a:t>
            </a:r>
          </a:p>
        </p:txBody>
      </p:sp>
      <p:sp>
        <p:nvSpPr>
          <p:cNvPr id="95" name="正方形/長方形 94"/>
          <p:cNvSpPr/>
          <p:nvPr/>
        </p:nvSpPr>
        <p:spPr>
          <a:xfrm>
            <a:off x="4895482" y="6304180"/>
            <a:ext cx="1283092" cy="437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prstClr val="black"/>
                </a:solidFill>
              </a:rPr>
              <a:t>家計から生活再建を考える者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289256" y="6117376"/>
            <a:ext cx="254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</a:rPr>
              <a:t>◆</a:t>
            </a:r>
            <a:r>
              <a:rPr lang="ja-JP" altLang="en-US" sz="1400" b="1" u="sng" dirty="0">
                <a:solidFill>
                  <a:prstClr val="black"/>
                </a:solidFill>
              </a:rPr>
              <a:t>金銭管理・講習会</a:t>
            </a:r>
            <a:endParaRPr lang="en-US" altLang="ja-JP" sz="1400" b="1" u="sng" dirty="0">
              <a:solidFill>
                <a:prstClr val="black"/>
              </a:solidFill>
            </a:endParaRPr>
          </a:p>
          <a:p>
            <a:r>
              <a:rPr lang="ja-JP" altLang="en-US" sz="1400" b="1" dirty="0">
                <a:solidFill>
                  <a:prstClr val="black"/>
                </a:solidFill>
              </a:rPr>
              <a:t>◆</a:t>
            </a:r>
            <a:r>
              <a:rPr lang="ja-JP" altLang="en-US" sz="1400" b="1" u="sng" dirty="0">
                <a:solidFill>
                  <a:prstClr val="black"/>
                </a:solidFill>
              </a:rPr>
              <a:t>権利擁護事業の活用</a:t>
            </a:r>
            <a:endParaRPr lang="en-US" altLang="ja-JP" sz="1400" b="1" u="sng" dirty="0">
              <a:solidFill>
                <a:prstClr val="black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141131" y="1797185"/>
            <a:ext cx="461665" cy="34999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本人の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状況と希望に応じた</a:t>
            </a:r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支援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9351" y="5356747"/>
            <a:ext cx="12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prstClr val="black"/>
                </a:solidFill>
              </a:rPr>
              <a:t>就労支援対象者</a:t>
            </a:r>
            <a:endParaRPr lang="en-US" altLang="ja-JP" sz="1200" dirty="0">
              <a:solidFill>
                <a:prstClr val="black"/>
              </a:solidFill>
            </a:endParaRPr>
          </a:p>
          <a:p>
            <a:r>
              <a:rPr lang="ja-JP" altLang="en-US" sz="1200" dirty="0">
                <a:solidFill>
                  <a:prstClr val="black"/>
                </a:solidFill>
              </a:rPr>
              <a:t>　　　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163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名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上矢印 4"/>
          <p:cNvSpPr/>
          <p:nvPr/>
        </p:nvSpPr>
        <p:spPr>
          <a:xfrm>
            <a:off x="2248258" y="5618357"/>
            <a:ext cx="531660" cy="303341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32453" y="2240943"/>
            <a:ext cx="277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n-ea"/>
              </a:rPr>
              <a:t>◆</a:t>
            </a:r>
            <a:r>
              <a:rPr kumimoji="1" lang="ja-JP" altLang="en-US" sz="1400" b="1" u="sng" dirty="0" smtClean="0">
                <a:latin typeface="+mn-ea"/>
              </a:rPr>
              <a:t>互助ハウス（アパートメント型）</a:t>
            </a:r>
            <a:endParaRPr kumimoji="1" lang="en-US" altLang="ja-JP" sz="1400" b="1" u="sng" dirty="0" smtClean="0">
              <a:latin typeface="+mn-ea"/>
            </a:endParaRPr>
          </a:p>
          <a:p>
            <a:r>
              <a:rPr lang="ja-JP" altLang="en-US" sz="1000" dirty="0" smtClean="0"/>
              <a:t>・アパート転宅までの生活訓練</a:t>
            </a:r>
            <a:r>
              <a:rPr lang="ja-JP" altLang="en-US" sz="1100" dirty="0" smtClean="0"/>
              <a:t>　　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6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名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ホームベース 18"/>
          <p:cNvSpPr/>
          <p:nvPr/>
        </p:nvSpPr>
        <p:spPr>
          <a:xfrm>
            <a:off x="437691" y="2723929"/>
            <a:ext cx="987507" cy="43917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福祉・支援団体</a:t>
            </a:r>
            <a:endParaRPr kumimoji="1" lang="ja-JP" altLang="en-US" sz="1050" dirty="0"/>
          </a:p>
        </p:txBody>
      </p:sp>
      <p:sp>
        <p:nvSpPr>
          <p:cNvPr id="22" name="ストライプ矢印 21"/>
          <p:cNvSpPr/>
          <p:nvPr/>
        </p:nvSpPr>
        <p:spPr>
          <a:xfrm>
            <a:off x="47712" y="476672"/>
            <a:ext cx="3211353" cy="771200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リファー（照会・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紹介</a:t>
            </a:r>
            <a:r>
              <a:rPr kumimoji="1"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）方式</a:t>
            </a:r>
            <a:endParaRPr kumimoji="1"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雲形吹き出し 25"/>
          <p:cNvSpPr/>
          <p:nvPr/>
        </p:nvSpPr>
        <p:spPr>
          <a:xfrm>
            <a:off x="2335926" y="4998176"/>
            <a:ext cx="1065989" cy="656888"/>
          </a:xfrm>
          <a:prstGeom prst="cloudCallout">
            <a:avLst>
              <a:gd name="adj1" fmla="val -659"/>
              <a:gd name="adj2" fmla="val -883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犯歴</a:t>
            </a:r>
            <a:endParaRPr kumimoji="1" lang="ja-JP" altLang="en-US" sz="1400" dirty="0"/>
          </a:p>
        </p:txBody>
      </p:sp>
      <p:sp>
        <p:nvSpPr>
          <p:cNvPr id="28" name="雲形吹き出し 27"/>
          <p:cNvSpPr/>
          <p:nvPr/>
        </p:nvSpPr>
        <p:spPr>
          <a:xfrm>
            <a:off x="3046695" y="876440"/>
            <a:ext cx="1424843" cy="871855"/>
          </a:xfrm>
          <a:prstGeom prst="cloudCallout">
            <a:avLst>
              <a:gd name="adj1" fmla="val -38086"/>
              <a:gd name="adj2" fmla="val 6172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知的障害（軽度）</a:t>
            </a:r>
            <a:endParaRPr kumimoji="1" lang="ja-JP" altLang="en-US" sz="1400" dirty="0"/>
          </a:p>
        </p:txBody>
      </p:sp>
      <p:sp>
        <p:nvSpPr>
          <p:cNvPr id="29" name="雲形吹き出し 28"/>
          <p:cNvSpPr/>
          <p:nvPr/>
        </p:nvSpPr>
        <p:spPr>
          <a:xfrm>
            <a:off x="827584" y="4602472"/>
            <a:ext cx="1482024" cy="609831"/>
          </a:xfrm>
          <a:prstGeom prst="cloudCallout">
            <a:avLst>
              <a:gd name="adj1" fmla="val 62157"/>
              <a:gd name="adj2" fmla="val -495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精神障害</a:t>
            </a:r>
            <a:endParaRPr kumimoji="1" lang="ja-JP" altLang="en-US" sz="1400" dirty="0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3602796" y="233470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4632452" y="2165759"/>
            <a:ext cx="0" cy="750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4794498" y="1771703"/>
            <a:ext cx="0" cy="774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上矢印吹き出し 3"/>
          <p:cNvSpPr/>
          <p:nvPr/>
        </p:nvSpPr>
        <p:spPr>
          <a:xfrm>
            <a:off x="3563888" y="3761930"/>
            <a:ext cx="1331594" cy="211803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8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b="1" u="sng" dirty="0" smtClean="0"/>
              <a:t>ワークステーション</a:t>
            </a:r>
            <a:endParaRPr kumimoji="1" lang="en-US" altLang="ja-JP" sz="1100" b="1" u="sng" dirty="0" smtClean="0"/>
          </a:p>
          <a:p>
            <a:r>
              <a:rPr lang="ja-JP" altLang="en-US" sz="1000" b="1" dirty="0" smtClean="0"/>
              <a:t>実績　</a:t>
            </a:r>
            <a:r>
              <a:rPr lang="en-US" altLang="ja-JP" sz="1000" b="1" dirty="0" smtClean="0"/>
              <a:t>H25.6</a:t>
            </a:r>
            <a:r>
              <a:rPr lang="ja-JP" altLang="en-US" sz="1000" b="1" dirty="0" smtClean="0"/>
              <a:t>～</a:t>
            </a:r>
            <a:r>
              <a:rPr lang="en-US" altLang="ja-JP" sz="1000" b="1" dirty="0" smtClean="0"/>
              <a:t>10</a:t>
            </a:r>
          </a:p>
          <a:p>
            <a:r>
              <a:rPr kumimoji="1" lang="ja-JP" altLang="en-US" sz="1000" b="1" dirty="0" smtClean="0"/>
              <a:t>　　　</a:t>
            </a:r>
            <a:r>
              <a:rPr kumimoji="1" lang="en-US" altLang="ja-JP" sz="1000" b="1" u="sng" dirty="0" smtClean="0">
                <a:solidFill>
                  <a:schemeClr val="tx1"/>
                </a:solidFill>
              </a:rPr>
              <a:t>27</a:t>
            </a:r>
            <a:r>
              <a:rPr kumimoji="1" lang="ja-JP" altLang="en-US" sz="1000" b="1" u="sng" dirty="0" smtClean="0">
                <a:solidFill>
                  <a:schemeClr val="tx1"/>
                </a:solidFill>
              </a:rPr>
              <a:t>名</a:t>
            </a:r>
            <a:r>
              <a:rPr kumimoji="1" lang="ja-JP" altLang="en-US" sz="1000" b="1" u="sng" dirty="0" smtClean="0"/>
              <a:t>　斡旋</a:t>
            </a:r>
            <a:endParaRPr kumimoji="1" lang="en-US" altLang="ja-JP" sz="1000" b="1" u="sng" dirty="0" smtClean="0"/>
          </a:p>
          <a:p>
            <a:r>
              <a:rPr kumimoji="1" lang="ja-JP" altLang="en-US" sz="1000" b="1" dirty="0" smtClean="0"/>
              <a:t>知的　　</a:t>
            </a:r>
            <a:r>
              <a:rPr kumimoji="1" lang="en-US" altLang="ja-JP" sz="1000" b="1" dirty="0" smtClean="0"/>
              <a:t>1</a:t>
            </a:r>
            <a:r>
              <a:rPr kumimoji="1" lang="ja-JP" altLang="en-US" sz="1000" b="1" dirty="0" smtClean="0"/>
              <a:t>名</a:t>
            </a:r>
            <a:endParaRPr kumimoji="1" lang="en-US" altLang="ja-JP" sz="1000" b="1" dirty="0" smtClean="0"/>
          </a:p>
          <a:p>
            <a:r>
              <a:rPr lang="ja-JP" altLang="en-US" sz="1000" b="1" dirty="0" smtClean="0"/>
              <a:t>精神　　</a:t>
            </a:r>
            <a:r>
              <a:rPr lang="en-US" altLang="ja-JP" sz="1000" b="1" dirty="0" smtClean="0"/>
              <a:t>9</a:t>
            </a:r>
            <a:r>
              <a:rPr lang="ja-JP" altLang="en-US" sz="1000" b="1" dirty="0" smtClean="0"/>
              <a:t>名</a:t>
            </a:r>
            <a:endParaRPr lang="en-US" altLang="ja-JP" sz="1000" b="1" dirty="0" smtClean="0"/>
          </a:p>
          <a:p>
            <a:r>
              <a:rPr kumimoji="1" lang="en-US" altLang="ja-JP" sz="1000" b="1" dirty="0" smtClean="0"/>
              <a:t>DV</a:t>
            </a:r>
            <a:r>
              <a:rPr kumimoji="1" lang="ja-JP" altLang="en-US" sz="1000" b="1" dirty="0" smtClean="0"/>
              <a:t>　　　 </a:t>
            </a:r>
            <a:r>
              <a:rPr kumimoji="1" lang="en-US" altLang="ja-JP" sz="1000" b="1" dirty="0" smtClean="0"/>
              <a:t>2</a:t>
            </a:r>
            <a:r>
              <a:rPr kumimoji="1" lang="ja-JP" altLang="en-US" sz="1000" b="1" dirty="0" smtClean="0"/>
              <a:t>名</a:t>
            </a:r>
            <a:endParaRPr kumimoji="1" lang="en-US" altLang="ja-JP" sz="1000" b="1" dirty="0" smtClean="0"/>
          </a:p>
          <a:p>
            <a:r>
              <a:rPr lang="ja-JP" altLang="en-US" sz="1000" b="1" dirty="0" smtClean="0"/>
              <a:t>犯歴　　</a:t>
            </a:r>
            <a:r>
              <a:rPr lang="en-US" altLang="ja-JP" sz="1000" b="1" dirty="0" smtClean="0"/>
              <a:t>4</a:t>
            </a:r>
            <a:r>
              <a:rPr lang="ja-JP" altLang="en-US" sz="1000" b="1" dirty="0" smtClean="0"/>
              <a:t>名（知的１）</a:t>
            </a:r>
            <a:endParaRPr lang="en-US" altLang="ja-JP" sz="1100" b="1" dirty="0"/>
          </a:p>
          <a:p>
            <a:r>
              <a:rPr kumimoji="1" lang="ja-JP" altLang="en-US" sz="1000" b="1" dirty="0" smtClean="0"/>
              <a:t>他疾患  </a:t>
            </a:r>
            <a:r>
              <a:rPr lang="en-US" altLang="ja-JP" sz="1000" b="1" dirty="0" smtClean="0"/>
              <a:t>5</a:t>
            </a:r>
            <a:r>
              <a:rPr lang="ja-JP" altLang="en-US" sz="1000" b="1" dirty="0" smtClean="0"/>
              <a:t>名  </a:t>
            </a:r>
            <a:endParaRPr lang="en-US" altLang="ja-JP" sz="1000" b="1" dirty="0" smtClean="0"/>
          </a:p>
          <a:p>
            <a:r>
              <a:rPr kumimoji="1" lang="ja-JP" altLang="en-US" sz="1000" b="1" dirty="0" smtClean="0"/>
              <a:t>なし　　　</a:t>
            </a:r>
            <a:r>
              <a:rPr kumimoji="1" lang="en-US" altLang="ja-JP" sz="1000" b="1" dirty="0" smtClean="0"/>
              <a:t>7</a:t>
            </a:r>
            <a:r>
              <a:rPr kumimoji="1" lang="ja-JP" altLang="en-US" sz="1000" b="1" dirty="0" smtClean="0"/>
              <a:t>名</a:t>
            </a:r>
            <a:endParaRPr kumimoji="1" lang="en-US" altLang="ja-JP" sz="1000" b="1" dirty="0" smtClean="0"/>
          </a:p>
        </p:txBody>
      </p:sp>
      <p:sp>
        <p:nvSpPr>
          <p:cNvPr id="6" name="雲形吹き出し 5"/>
          <p:cNvSpPr/>
          <p:nvPr/>
        </p:nvSpPr>
        <p:spPr>
          <a:xfrm>
            <a:off x="1420462" y="1151875"/>
            <a:ext cx="1448459" cy="713538"/>
          </a:xfrm>
          <a:prstGeom prst="cloudCallout">
            <a:avLst>
              <a:gd name="adj1" fmla="val 42651"/>
              <a:gd name="adj2" fmla="val 7270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居場所</a:t>
            </a:r>
            <a:endParaRPr kumimoji="1" lang="en-US" altLang="ja-JP" sz="1400" dirty="0" smtClean="0"/>
          </a:p>
          <a:p>
            <a:pPr algn="ctr"/>
            <a:r>
              <a:rPr kumimoji="1" lang="ja-JP" altLang="en-US" sz="1400" dirty="0" smtClean="0"/>
              <a:t>喪失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675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2" y="1665310"/>
            <a:ext cx="2074863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161936" y="146055"/>
            <a:ext cx="3330575" cy="57626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latin typeface="+mj-ea"/>
                <a:ea typeface="+mj-ea"/>
              </a:rPr>
              <a:t>単身困窮者への新たな支援</a:t>
            </a:r>
            <a:endParaRPr lang="en-US" altLang="ja-JP" sz="1400" dirty="0"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1400" b="1" dirty="0">
                <a:latin typeface="+mj-ea"/>
                <a:ea typeface="+mj-ea"/>
              </a:rPr>
              <a:t>「法外シェルター」事業のコンセプト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0813" y="2747985"/>
            <a:ext cx="3363912" cy="243143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①住まい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defRPr/>
            </a:pP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②生活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defRPr/>
            </a:pP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③医療・保健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defRPr/>
            </a:pP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④経済（就労）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の支援パッケージ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940427" y="146055"/>
            <a:ext cx="3024188" cy="57626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/>
              <a:t>単身困窮者への新たな支援</a:t>
            </a:r>
            <a:endParaRPr lang="en-US" altLang="ja-JP" sz="1400" dirty="0"/>
          </a:p>
          <a:p>
            <a:pPr algn="ctr">
              <a:defRPr/>
            </a:pPr>
            <a:r>
              <a:rPr lang="ja-JP" altLang="en-US" sz="1400" b="1" dirty="0"/>
              <a:t>「法外シェルター」が担う支援</a:t>
            </a:r>
          </a:p>
        </p:txBody>
      </p:sp>
      <p:pic>
        <p:nvPicPr>
          <p:cNvPr id="34822" name="Picture 3" descr="C:\Users\furusato\AppData\Local\Microsoft\Windows\Temporary Internet Files\Content.IE5\A6WYYFR2\MC9002350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4" y="85725"/>
            <a:ext cx="207168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下矢印 11"/>
          <p:cNvSpPr/>
          <p:nvPr/>
        </p:nvSpPr>
        <p:spPr>
          <a:xfrm>
            <a:off x="4670427" y="1450975"/>
            <a:ext cx="393700" cy="400050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867151" y="6235701"/>
            <a:ext cx="2160588" cy="4127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/>
              <a:t>生活保護申請　１名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94418" y="830263"/>
            <a:ext cx="3203575" cy="347821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1400" b="1" dirty="0"/>
              <a:t>【</a:t>
            </a:r>
            <a:r>
              <a:rPr lang="ja-JP" altLang="en-US" sz="1400" b="1" dirty="0"/>
              <a:t>利用者の事例</a:t>
            </a:r>
            <a:r>
              <a:rPr lang="en-US" altLang="ja-JP" sz="1400" b="1" dirty="0"/>
              <a:t>】</a:t>
            </a:r>
            <a:endParaRPr lang="en-US" altLang="ja-JP" sz="1200" b="1" dirty="0"/>
          </a:p>
          <a:p>
            <a:pPr>
              <a:defRPr/>
            </a:pPr>
            <a:r>
              <a:rPr lang="en-US" altLang="ja-JP" sz="1400" b="1" dirty="0"/>
              <a:t>30</a:t>
            </a:r>
            <a:r>
              <a:rPr lang="ja-JP" altLang="en-US" sz="1400" b="1" dirty="0"/>
              <a:t>代後半男性</a:t>
            </a:r>
            <a:endParaRPr lang="en-US" altLang="ja-JP" sz="1400" b="1" dirty="0"/>
          </a:p>
          <a:p>
            <a:pPr>
              <a:defRPr/>
            </a:pPr>
            <a:r>
              <a:rPr lang="ja-JP" altLang="en-US" sz="1400" dirty="0"/>
              <a:t>（ギャンブル依存・借金）：</a:t>
            </a:r>
            <a:endParaRPr lang="en-US" altLang="ja-JP" sz="1400" dirty="0"/>
          </a:p>
          <a:p>
            <a:pPr>
              <a:defRPr/>
            </a:pPr>
            <a:endParaRPr lang="en-US" altLang="ja-JP" sz="600" dirty="0"/>
          </a:p>
          <a:p>
            <a:pPr>
              <a:defRPr/>
            </a:pPr>
            <a:r>
              <a:rPr lang="ja-JP" altLang="en-US" sz="1400" dirty="0"/>
              <a:t>高校中退後、運送会社に数年勤務後、退職とともに、社員寮退寮</a:t>
            </a:r>
            <a:endParaRPr lang="en-US" altLang="ja-JP" sz="1400" dirty="0"/>
          </a:p>
          <a:p>
            <a:pPr>
              <a:defRPr/>
            </a:pPr>
            <a:r>
              <a:rPr lang="ja-JP" altLang="en-US" sz="1400" dirty="0"/>
              <a:t>ネットカフェにいたが所持金がつきる</a:t>
            </a:r>
            <a:endParaRPr lang="en-US" altLang="ja-JP" sz="1400" dirty="0"/>
          </a:p>
          <a:p>
            <a:pPr>
              <a:defRPr/>
            </a:pPr>
            <a:endParaRPr lang="en-US" altLang="ja-JP" sz="600" dirty="0"/>
          </a:p>
          <a:p>
            <a:pPr>
              <a:defRPr/>
            </a:pPr>
            <a:r>
              <a:rPr lang="ja-JP" altLang="en-US" sz="1400" dirty="0"/>
              <a:t>ジョブステーションに相談</a:t>
            </a:r>
            <a:endParaRPr lang="en-US" altLang="ja-JP" sz="1400" dirty="0"/>
          </a:p>
          <a:p>
            <a:pPr>
              <a:defRPr/>
            </a:pPr>
            <a:r>
              <a:rPr lang="ja-JP" altLang="en-US" sz="1400" dirty="0"/>
              <a:t>シェルター利用開始</a:t>
            </a:r>
            <a:endParaRPr lang="en-US" altLang="ja-JP" sz="1400" dirty="0"/>
          </a:p>
          <a:p>
            <a:pPr>
              <a:defRPr/>
            </a:pPr>
            <a:endParaRPr lang="en-US" altLang="ja-JP" sz="600" dirty="0"/>
          </a:p>
          <a:p>
            <a:pPr>
              <a:defRPr/>
            </a:pPr>
            <a:r>
              <a:rPr lang="ja-JP" altLang="en-US" sz="1400" dirty="0"/>
              <a:t>数万円の蓄えがあるが、居所・就労先が見つからない</a:t>
            </a:r>
            <a:endParaRPr lang="en-US" altLang="ja-JP" sz="1400" dirty="0"/>
          </a:p>
          <a:p>
            <a:pPr>
              <a:defRPr/>
            </a:pPr>
            <a:endParaRPr lang="en-US" altLang="ja-JP" sz="600" dirty="0"/>
          </a:p>
          <a:p>
            <a:pPr>
              <a:defRPr/>
            </a:pPr>
            <a:r>
              <a:rPr lang="ja-JP" altLang="en-US" sz="1400" b="1" dirty="0"/>
              <a:t>○住まい：シェルター事業継続で確保</a:t>
            </a:r>
            <a:endParaRPr lang="en-US" altLang="ja-JP" sz="1400" b="1" dirty="0"/>
          </a:p>
          <a:p>
            <a:pPr>
              <a:defRPr/>
            </a:pPr>
            <a:r>
              <a:rPr lang="ja-JP" altLang="en-US" sz="1400" b="1" dirty="0"/>
              <a:t>○生活：法人職員が定期的に相談受け</a:t>
            </a:r>
            <a:endParaRPr lang="en-US" altLang="ja-JP" sz="1400" b="1" dirty="0"/>
          </a:p>
          <a:p>
            <a:pPr>
              <a:defRPr/>
            </a:pPr>
            <a:r>
              <a:rPr lang="ja-JP" altLang="en-US" sz="1400" b="1" dirty="0"/>
              <a:t>○経済（就労）：居所から徒歩数分の当法人施設にて雇用</a:t>
            </a:r>
            <a:r>
              <a:rPr lang="ja-JP" altLang="en-US" sz="1400" dirty="0"/>
              <a:t>（「ケア付き就労」賄）</a:t>
            </a:r>
            <a:endParaRPr lang="en-US" altLang="ja-JP" sz="1400" dirty="0"/>
          </a:p>
        </p:txBody>
      </p:sp>
      <p:sp>
        <p:nvSpPr>
          <p:cNvPr id="22" name="円/楕円 21"/>
          <p:cNvSpPr/>
          <p:nvPr/>
        </p:nvSpPr>
        <p:spPr>
          <a:xfrm>
            <a:off x="7777165" y="4386264"/>
            <a:ext cx="1223963" cy="10795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/>
              <a:t>自立</a:t>
            </a:r>
            <a:endParaRPr lang="en-US" altLang="ja-JP" sz="2800" b="1" dirty="0"/>
          </a:p>
          <a:p>
            <a:pPr algn="ctr">
              <a:defRPr/>
            </a:pPr>
            <a:r>
              <a:rPr lang="ja-JP" altLang="en-US" sz="1200" b="1" dirty="0"/>
              <a:t>コース</a:t>
            </a:r>
          </a:p>
        </p:txBody>
      </p:sp>
      <p:sp>
        <p:nvSpPr>
          <p:cNvPr id="21" name="ホームベース 20"/>
          <p:cNvSpPr/>
          <p:nvPr/>
        </p:nvSpPr>
        <p:spPr>
          <a:xfrm>
            <a:off x="5940425" y="4484688"/>
            <a:ext cx="1944688" cy="755650"/>
          </a:xfrm>
          <a:prstGeom prst="homePlat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/>
              <a:t>転宅費用を貯蓄</a:t>
            </a:r>
            <a:endParaRPr lang="en-US" altLang="ja-JP" sz="1400" dirty="0"/>
          </a:p>
          <a:p>
            <a:pPr algn="ctr">
              <a:defRPr/>
            </a:pPr>
            <a:r>
              <a:rPr lang="ja-JP" altLang="en-US" sz="1400" dirty="0"/>
              <a:t>アパート転宅</a:t>
            </a:r>
            <a:endParaRPr lang="en-US" altLang="ja-JP" sz="1400" dirty="0"/>
          </a:p>
        </p:txBody>
      </p:sp>
      <p:sp>
        <p:nvSpPr>
          <p:cNvPr id="26" name="ホームベース 25"/>
          <p:cNvSpPr/>
          <p:nvPr/>
        </p:nvSpPr>
        <p:spPr>
          <a:xfrm>
            <a:off x="5834063" y="5545160"/>
            <a:ext cx="1943100" cy="414337"/>
          </a:xfrm>
          <a:prstGeom prst="homePlat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/>
              <a:t>半年頑張った。けど</a:t>
            </a:r>
            <a:r>
              <a:rPr lang="en-US" altLang="ja-JP" sz="1400" dirty="0"/>
              <a:t>…</a:t>
            </a:r>
          </a:p>
        </p:txBody>
      </p:sp>
      <p:sp>
        <p:nvSpPr>
          <p:cNvPr id="27" name="円/楕円 26"/>
          <p:cNvSpPr/>
          <p:nvPr/>
        </p:nvSpPr>
        <p:spPr>
          <a:xfrm>
            <a:off x="7693025" y="5480050"/>
            <a:ext cx="1081088" cy="9604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/>
              <a:t>生保申請</a:t>
            </a:r>
            <a:endParaRPr lang="en-US" altLang="ja-JP" sz="1600" b="1" dirty="0"/>
          </a:p>
          <a:p>
            <a:pPr algn="ctr">
              <a:defRPr/>
            </a:pPr>
            <a:r>
              <a:rPr lang="ja-JP" altLang="en-US" sz="1200" dirty="0"/>
              <a:t>コース</a:t>
            </a:r>
          </a:p>
        </p:txBody>
      </p:sp>
      <p:sp>
        <p:nvSpPr>
          <p:cNvPr id="20" name="ホームベース 19"/>
          <p:cNvSpPr/>
          <p:nvPr/>
        </p:nvSpPr>
        <p:spPr>
          <a:xfrm>
            <a:off x="141289" y="887414"/>
            <a:ext cx="3622675" cy="1704975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ja-JP" sz="3600" b="1" i="1" dirty="0"/>
          </a:p>
          <a:p>
            <a:pPr algn="ctr">
              <a:defRPr/>
            </a:pPr>
            <a:r>
              <a:rPr lang="ja-JP" altLang="en-US" sz="3600" b="1" i="1" dirty="0"/>
              <a:t>保護</a:t>
            </a:r>
            <a:r>
              <a:rPr lang="ja-JP" altLang="en-US" sz="6000" b="1" i="1" dirty="0"/>
              <a:t>前</a:t>
            </a:r>
            <a:r>
              <a:rPr lang="ja-JP" altLang="en-US" sz="3600" b="1" i="1" dirty="0"/>
              <a:t>支援</a:t>
            </a:r>
            <a:endParaRPr lang="en-US" altLang="ja-JP" sz="3600" b="1" i="1" dirty="0"/>
          </a:p>
          <a:p>
            <a:pPr algn="ctr">
              <a:defRPr/>
            </a:pPr>
            <a:endParaRPr lang="ja-JP" altLang="en-US" sz="3600" b="1" i="1" dirty="0"/>
          </a:p>
        </p:txBody>
      </p:sp>
      <p:sp>
        <p:nvSpPr>
          <p:cNvPr id="10" name="円/楕円 9"/>
          <p:cNvSpPr/>
          <p:nvPr/>
        </p:nvSpPr>
        <p:spPr>
          <a:xfrm>
            <a:off x="3587768" y="3648077"/>
            <a:ext cx="2520951" cy="24288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/>
              <a:t>H23</a:t>
            </a:r>
            <a:r>
              <a:rPr lang="ja-JP" altLang="en-US" sz="1400" dirty="0"/>
              <a:t>社会福祉</a:t>
            </a:r>
            <a:endParaRPr lang="en-US" altLang="ja-JP" sz="1400" dirty="0"/>
          </a:p>
          <a:p>
            <a:pPr algn="ctr">
              <a:defRPr/>
            </a:pPr>
            <a:r>
              <a:rPr lang="ja-JP" altLang="en-US" sz="1400" dirty="0"/>
              <a:t>推進事業　実績</a:t>
            </a:r>
            <a:endParaRPr lang="en-US" altLang="ja-JP" sz="1400" dirty="0"/>
          </a:p>
          <a:p>
            <a:pPr algn="ctr">
              <a:defRPr/>
            </a:pPr>
            <a:r>
              <a:rPr lang="ja-JP" altLang="en-US" sz="2800" b="1" dirty="0"/>
              <a:t>就労自立</a:t>
            </a:r>
            <a:endParaRPr lang="en-US" altLang="ja-JP" sz="2800" b="1" dirty="0"/>
          </a:p>
          <a:p>
            <a:pPr algn="ctr">
              <a:defRPr/>
            </a:pPr>
            <a:r>
              <a:rPr lang="en-US" altLang="ja-JP" sz="3200" b="1" dirty="0"/>
              <a:t>3/6</a:t>
            </a:r>
            <a:r>
              <a:rPr lang="ja-JP" altLang="en-US" sz="3200" b="1" dirty="0"/>
              <a:t>名</a:t>
            </a:r>
            <a:endParaRPr lang="en-US" altLang="ja-JP" sz="3200" b="1" dirty="0"/>
          </a:p>
        </p:txBody>
      </p:sp>
      <p:sp>
        <p:nvSpPr>
          <p:cNvPr id="13" name="下矢印 12"/>
          <p:cNvSpPr/>
          <p:nvPr/>
        </p:nvSpPr>
        <p:spPr>
          <a:xfrm>
            <a:off x="4651375" y="3500460"/>
            <a:ext cx="431800" cy="433387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" name="下矢印 28"/>
          <p:cNvSpPr/>
          <p:nvPr/>
        </p:nvSpPr>
        <p:spPr>
          <a:xfrm>
            <a:off x="4721254" y="5876926"/>
            <a:ext cx="358775" cy="425450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6027741" y="6440490"/>
            <a:ext cx="2936875" cy="317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/>
              <a:t>アフターケアの継続</a:t>
            </a:r>
          </a:p>
        </p:txBody>
      </p:sp>
      <p:sp>
        <p:nvSpPr>
          <p:cNvPr id="3" name="ホームベース 2"/>
          <p:cNvSpPr/>
          <p:nvPr/>
        </p:nvSpPr>
        <p:spPr>
          <a:xfrm>
            <a:off x="141288" y="5254626"/>
            <a:ext cx="3724275" cy="151765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i="1" dirty="0">
                <a:latin typeface="HGP創英角ｺﾞｼｯｸUB" pitchFamily="50" charset="-128"/>
                <a:ea typeface="HGP創英角ｺﾞｼｯｸUB" pitchFamily="50" charset="-128"/>
              </a:rPr>
              <a:t>困窮・孤立からの早期脱却</a:t>
            </a:r>
            <a:endParaRPr lang="en-US" altLang="ja-JP" sz="3200" i="1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A68C-BCB2-4CDA-BCF3-3F5DA548171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1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シェルター事例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/>
              <a:t>～</a:t>
            </a:r>
            <a:r>
              <a:rPr lang="ja-JP" altLang="en-US" sz="3600" dirty="0" smtClean="0"/>
              <a:t>生活支援による地産地消型雇用～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155" y="1844824"/>
            <a:ext cx="3682752" cy="4525963"/>
          </a:xfrm>
          <a:ln>
            <a:solidFill>
              <a:schemeClr val="tx1"/>
            </a:solidFill>
            <a:prstDash val="sysDot"/>
          </a:ln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代男性</a:t>
            </a:r>
            <a:endParaRPr kumimoji="1" lang="en-US" altLang="ja-JP" dirty="0" smtClean="0"/>
          </a:p>
          <a:p>
            <a:r>
              <a:rPr lang="ja-JP" altLang="en-US" dirty="0" smtClean="0"/>
              <a:t>鹿児島県の</a:t>
            </a:r>
            <a:r>
              <a:rPr lang="en-US" altLang="ja-JP" dirty="0" smtClean="0"/>
              <a:t>IT</a:t>
            </a:r>
            <a:r>
              <a:rPr lang="ja-JP" altLang="en-US" dirty="0" smtClean="0"/>
              <a:t>企業を退職後，困窮し</a:t>
            </a:r>
            <a:r>
              <a:rPr lang="en-US" altLang="ja-JP" dirty="0" smtClean="0"/>
              <a:t>2</a:t>
            </a:r>
            <a:r>
              <a:rPr lang="ja-JP" altLang="en-US" dirty="0" smtClean="0"/>
              <a:t>週間ホームレス生活</a:t>
            </a:r>
            <a:endParaRPr lang="en-US" altLang="ja-JP" dirty="0" smtClean="0"/>
          </a:p>
          <a:p>
            <a:r>
              <a:rPr kumimoji="1" lang="en-US" altLang="ja-JP" dirty="0"/>
              <a:t>20</a:t>
            </a:r>
            <a:r>
              <a:rPr kumimoji="1" lang="ja-JP" altLang="en-US" dirty="0" smtClean="0"/>
              <a:t>社の採用試験を受けたが通らず，ふるさとの会で就労を始める。</a:t>
            </a:r>
            <a:endParaRPr kumimoji="1" lang="en-US" altLang="ja-JP" dirty="0" smtClean="0"/>
          </a:p>
          <a:p>
            <a:r>
              <a:rPr lang="ja-JP" altLang="en-US" dirty="0"/>
              <a:t>配膳</a:t>
            </a:r>
            <a:r>
              <a:rPr lang="ja-JP" altLang="en-US" dirty="0" smtClean="0"/>
              <a:t>から始め，宿直，週</a:t>
            </a:r>
            <a:r>
              <a:rPr lang="en-US" altLang="ja-JP" dirty="0" smtClean="0"/>
              <a:t>5</a:t>
            </a:r>
            <a:r>
              <a:rPr lang="ja-JP" altLang="en-US" dirty="0" smtClean="0"/>
              <a:t>の日勤と仕事を増やす。シェルターから自立。</a:t>
            </a:r>
            <a:endParaRPr kumimoji="1" lang="en-US" altLang="ja-JP" dirty="0" smtClean="0"/>
          </a:p>
          <a:p>
            <a:r>
              <a:rPr lang="ja-JP" altLang="en-US" dirty="0" smtClean="0"/>
              <a:t>「お年寄りや仲間と話すうちに心に余裕ができ，自分を取り戻せた」と振り返る。</a:t>
            </a:r>
            <a:endParaRPr lang="en-US" altLang="ja-JP" dirty="0" smtClean="0"/>
          </a:p>
          <a:p>
            <a:r>
              <a:rPr kumimoji="1" lang="ja-JP" altLang="en-US" dirty="0" smtClean="0"/>
              <a:t>今後は常勤を希望。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A68C-BCB2-4CDA-BCF3-3F5DA54817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02" y="1650901"/>
            <a:ext cx="5065741" cy="456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>
                <a:solidFill>
                  <a:schemeClr val="tx1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「ありがとう」とか「うまかったよ」とか「顔を見なかったから寂しかったよ」等声をかけられ、うれしかった</a:t>
            </a:r>
            <a:endParaRPr lang="en-US" altLang="ja-JP" sz="4000" dirty="0" smtClean="0">
              <a:solidFill>
                <a:schemeClr val="tx1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pPr marL="0" indent="0" algn="l"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000" dirty="0" smtClean="0">
                <a:solidFill>
                  <a:schemeClr val="tx1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「利用者</a:t>
            </a:r>
            <a:r>
              <a:rPr lang="ja-JP" altLang="en-US" sz="4000" dirty="0">
                <a:solidFill>
                  <a:schemeClr val="tx1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の仲良かった方が、移動したり亡くなったりしてしまうと寂しくなって</a:t>
            </a:r>
            <a:r>
              <a:rPr lang="ja-JP" altLang="en-US" sz="4000" dirty="0" smtClean="0">
                <a:solidFill>
                  <a:schemeClr val="tx1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しまう」</a:t>
            </a:r>
            <a:endParaRPr lang="ja-JP" altLang="en-US" sz="4000" dirty="0">
              <a:solidFill>
                <a:schemeClr val="tx1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pPr algn="l"/>
            <a:endParaRPr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9552" y="6165305"/>
            <a:ext cx="8524013" cy="6926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1400" dirty="0" smtClean="0">
                <a:solidFill>
                  <a:prstClr val="black"/>
                </a:solidFill>
              </a:rPr>
              <a:t>（出典：平成</a:t>
            </a:r>
            <a:r>
              <a:rPr lang="en-US" altLang="ja-JP" sz="1400" dirty="0" smtClean="0">
                <a:solidFill>
                  <a:prstClr val="black"/>
                </a:solidFill>
              </a:rPr>
              <a:t>23</a:t>
            </a:r>
            <a:r>
              <a:rPr lang="ja-JP" altLang="en-US" sz="1400" dirty="0" smtClean="0">
                <a:solidFill>
                  <a:prstClr val="black"/>
                </a:solidFill>
              </a:rPr>
              <a:t>年度厚生労働省社会福祉推進事業内</a:t>
            </a:r>
            <a:r>
              <a:rPr lang="en-US" altLang="ja-JP" sz="1400" dirty="0" smtClean="0">
                <a:solidFill>
                  <a:prstClr val="black"/>
                </a:solidFill>
              </a:rPr>
              <a:t>『</a:t>
            </a:r>
            <a:r>
              <a:rPr lang="ja-JP" altLang="en-US" sz="1400" dirty="0" smtClean="0">
                <a:solidFill>
                  <a:prstClr val="black"/>
                </a:solidFill>
              </a:rPr>
              <a:t>ケア付き就労利用者調査</a:t>
            </a:r>
            <a:r>
              <a:rPr lang="en-US" altLang="ja-JP" sz="1400" dirty="0" smtClean="0">
                <a:solidFill>
                  <a:prstClr val="black"/>
                </a:solidFill>
              </a:rPr>
              <a:t>』</a:t>
            </a:r>
            <a:r>
              <a:rPr lang="ja-JP" altLang="en-US" sz="1400" dirty="0" smtClean="0">
                <a:solidFill>
                  <a:prstClr val="black"/>
                </a:solidFill>
              </a:rPr>
              <a:t>より）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A68C-BCB2-4CDA-BCF3-3F5DA548171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1301"/>
            <a:ext cx="8208912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259632" y="168861"/>
            <a:ext cx="6391910" cy="30781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dist">
              <a:spcAft>
                <a:spcPts val="0"/>
              </a:spcAft>
            </a:pPr>
            <a:r>
              <a:rPr lang="ja-JP" sz="1600" b="1" kern="100" dirty="0">
                <a:solidFill>
                  <a:srgbClr val="E36C0A"/>
                </a:solidFill>
                <a:effectLst/>
                <a:latin typeface="Century"/>
                <a:ea typeface="ＤＦＧ中丸ゴシック体"/>
                <a:cs typeface="Times New Roman"/>
              </a:rPr>
              <a:t>生活困窮者の自立支援事業</a:t>
            </a:r>
            <a:r>
              <a:rPr lang="ja-JP" sz="1400" b="1" kern="100" dirty="0">
                <a:effectLst/>
                <a:latin typeface="Century"/>
                <a:ea typeface="ＤＦＧ中丸ゴシック体"/>
                <a:cs typeface="Times New Roman"/>
              </a:rPr>
              <a:t>を担う職員を</a:t>
            </a:r>
            <a:r>
              <a:rPr lang="ja-JP" sz="1800" b="1" kern="100" dirty="0">
                <a:solidFill>
                  <a:srgbClr val="E36C0A"/>
                </a:solidFill>
                <a:effectLst/>
                <a:latin typeface="Century"/>
                <a:ea typeface="ＤＦＧ中丸ゴシック体"/>
                <a:cs typeface="Times New Roman"/>
              </a:rPr>
              <a:t>研修・育成</a:t>
            </a:r>
            <a:r>
              <a:rPr lang="ja-JP" sz="1400" b="1" kern="100" dirty="0">
                <a:effectLst/>
                <a:latin typeface="Century"/>
                <a:ea typeface="ＤＦＧ中丸ゴシック体"/>
                <a:cs typeface="Times New Roman"/>
              </a:rPr>
              <a:t>しています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latin typeface="Century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9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タイトル 1"/>
          <p:cNvSpPr>
            <a:spLocks noGrp="1"/>
          </p:cNvSpPr>
          <p:nvPr>
            <p:ph type="title"/>
          </p:nvPr>
        </p:nvSpPr>
        <p:spPr>
          <a:xfrm>
            <a:off x="468313" y="11113"/>
            <a:ext cx="8229600" cy="1143000"/>
          </a:xfrm>
        </p:spPr>
        <p:txBody>
          <a:bodyPr/>
          <a:lstStyle/>
          <a:p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ふるさとの会の取り組みについて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～生活困窮（高齢）者に対する居住と居場所（就労、社会参加含む）の確保を支援～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A68C-BCB2-4CDA-BCF3-3F5DA54817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0" y="1069959"/>
            <a:ext cx="892899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56176" y="6550222"/>
            <a:ext cx="2193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＊</a:t>
            </a:r>
            <a:r>
              <a:rPr kumimoji="1" lang="en-US" altLang="ja-JP" sz="1400" dirty="0" smtClean="0"/>
              <a:t>WS</a:t>
            </a:r>
            <a:r>
              <a:rPr kumimoji="1" lang="ja-JP" altLang="en-US" sz="1400" dirty="0" smtClean="0"/>
              <a:t>＝ワークステーション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800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4385"/>
          <a:stretch/>
        </p:blipFill>
        <p:spPr bwMode="auto">
          <a:xfrm>
            <a:off x="179512" y="431965"/>
            <a:ext cx="8712968" cy="5209991"/>
          </a:xfrm>
          <a:prstGeom prst="rect">
            <a:avLst/>
          </a:prstGeom>
          <a:ln w="28575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181291" y="139184"/>
            <a:ext cx="6441337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認知症</a:t>
            </a:r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サポーター養成講座</a:t>
            </a:r>
            <a:r>
              <a:rPr lang="ja-JP" altLang="ja-JP" sz="2400" dirty="0"/>
              <a:t>参加者計</a:t>
            </a:r>
            <a:r>
              <a:rPr lang="en-US" altLang="ja-JP" sz="2400" dirty="0"/>
              <a:t>20</a:t>
            </a:r>
            <a:r>
              <a:rPr lang="ja-JP" altLang="ja-JP" sz="2400" dirty="0" smtClean="0"/>
              <a:t>名</a:t>
            </a:r>
            <a:endParaRPr lang="en-US" altLang="ja-JP" sz="2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日時：Ｈ</a:t>
            </a:r>
            <a:r>
              <a:rPr lang="ja-JP" altLang="en-US" b="1" dirty="0">
                <a:latin typeface="HG丸ｺﾞｼｯｸM-PRO" pitchFamily="50" charset="-128"/>
                <a:ea typeface="HG丸ｺﾞｼｯｸM-PRO" pitchFamily="50" charset="-128"/>
              </a:rPr>
              <a:t>２５</a:t>
            </a:r>
            <a:r>
              <a:rPr kumimoji="1"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年５月１日　３０名参加</a:t>
            </a:r>
            <a:endParaRPr kumimoji="1"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9"/>
          <p:cNvSpPr txBox="1"/>
          <p:nvPr/>
        </p:nvSpPr>
        <p:spPr>
          <a:xfrm>
            <a:off x="395536" y="5959618"/>
            <a:ext cx="8280920" cy="859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sz="2000" kern="100" dirty="0">
                <a:effectLst/>
                <a:ea typeface="HG丸ｺﾞｼｯｸM-PRO"/>
                <a:cs typeface="Times New Roman"/>
              </a:rPr>
              <a:t>認知症サポーターが終わった後、みんなでオレンジリング</a:t>
            </a:r>
            <a:r>
              <a:rPr lang="ja-JP" sz="2000" kern="100" dirty="0" smtClean="0">
                <a:effectLst/>
                <a:ea typeface="HG丸ｺﾞｼｯｸM-PRO"/>
                <a:cs typeface="Times New Roman"/>
              </a:rPr>
              <a:t>を</a:t>
            </a:r>
            <a:r>
              <a:rPr lang="ja-JP" altLang="en-US" sz="2000" kern="100" dirty="0" smtClean="0">
                <a:effectLst/>
                <a:ea typeface="HG丸ｺﾞｼｯｸM-PRO"/>
                <a:cs typeface="Times New Roman"/>
              </a:rPr>
              <a:t>付け</a:t>
            </a:r>
            <a:r>
              <a:rPr lang="ja-JP" sz="2000" kern="100" dirty="0" smtClean="0">
                <a:effectLst/>
                <a:ea typeface="HG丸ｺﾞｼｯｸM-PRO"/>
                <a:cs typeface="Times New Roman"/>
              </a:rPr>
              <a:t>、</a:t>
            </a:r>
            <a:r>
              <a:rPr lang="ja-JP" altLang="en-US" sz="2000" kern="100" dirty="0" smtClean="0">
                <a:effectLst/>
                <a:ea typeface="HG丸ｺﾞｼｯｸM-PRO"/>
                <a:cs typeface="Times New Roman"/>
              </a:rPr>
              <a:t>記</a:t>
            </a:r>
            <a:endParaRPr lang="en-US" altLang="ja-JP" sz="2000" kern="100" dirty="0" smtClean="0">
              <a:effectLst/>
              <a:ea typeface="HG丸ｺﾞｼｯｸM-PRO"/>
              <a:cs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endParaRPr lang="en-US" altLang="ja-JP" sz="2000" kern="100" dirty="0">
              <a:ea typeface="HG丸ｺﾞｼｯｸM-PRO"/>
              <a:cs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endParaRPr lang="en-US" altLang="ja-JP" sz="2000" kern="100" dirty="0" smtClean="0">
              <a:effectLst/>
              <a:ea typeface="HG丸ｺﾞｼｯｸM-PRO"/>
              <a:cs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2000" kern="100" dirty="0" smtClean="0">
                <a:effectLst/>
                <a:ea typeface="HG丸ｺﾞｼｯｸM-PRO"/>
                <a:cs typeface="Times New Roman"/>
              </a:rPr>
              <a:t>念写真を撮りました</a:t>
            </a:r>
            <a:r>
              <a:rPr lang="ja-JP" altLang="en-US" sz="2000" kern="100" dirty="0" smtClean="0">
                <a:effectLst/>
                <a:ea typeface="HG丸ｺﾞｼｯｸM-PRO"/>
                <a:cs typeface="Times New Roman"/>
              </a:rPr>
              <a:t>。（「新宿サポートセンターだより」第</a:t>
            </a:r>
            <a:r>
              <a:rPr lang="en-US" altLang="ja-JP" sz="2000" kern="100" dirty="0" smtClean="0">
                <a:effectLst/>
                <a:ea typeface="HG丸ｺﾞｼｯｸM-PRO"/>
                <a:cs typeface="Times New Roman"/>
              </a:rPr>
              <a:t>6</a:t>
            </a:r>
            <a:r>
              <a:rPr lang="ja-JP" altLang="en-US" sz="2000" kern="100" dirty="0" smtClean="0">
                <a:effectLst/>
                <a:ea typeface="HG丸ｺﾞｼｯｸM-PRO"/>
                <a:cs typeface="Times New Roman"/>
              </a:rPr>
              <a:t>号より）</a:t>
            </a:r>
            <a:endParaRPr lang="ja-JP" sz="2000" kern="1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79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タイトル 4"/>
          <p:cNvSpPr>
            <a:spLocks/>
          </p:cNvSpPr>
          <p:nvPr/>
        </p:nvSpPr>
        <p:spPr bwMode="auto">
          <a:xfrm>
            <a:off x="457200" y="274640"/>
            <a:ext cx="82296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ふるさとの会は</a:t>
            </a:r>
          </a:p>
        </p:txBody>
      </p:sp>
      <p:pic>
        <p:nvPicPr>
          <p:cNvPr id="6149" name="Picture 5" descr="C:\Users\秋山雅彦\Desktop\DSCN1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4713" y="674932"/>
            <a:ext cx="1928827" cy="2715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C:\Users\秋山雅彦\Desktop\DSC00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813" y="1122132"/>
            <a:ext cx="2683787" cy="1880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1" name="Picture 7" descr="C:\Users\秋山雅彦\Desktop\画像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610" y="4714884"/>
            <a:ext cx="2715214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2" name="Picture 8" descr="C:\Users\秋山雅彦\Desktop\P1020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0148" y="4685401"/>
            <a:ext cx="2691452" cy="1869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3" name="Picture 9" descr="C:\Users\秋山雅彦\Desktop\DSCN2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4640" y="1122132"/>
            <a:ext cx="2857520" cy="1874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9449" name="テキスト ボックス 11"/>
          <p:cNvSpPr txBox="1">
            <a:spLocks noChangeArrowheads="1"/>
          </p:cNvSpPr>
          <p:nvPr/>
        </p:nvSpPr>
        <p:spPr bwMode="auto">
          <a:xfrm>
            <a:off x="357190" y="3091750"/>
            <a:ext cx="8572500" cy="17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Calibri" pitchFamily="34" charset="0"/>
              </a:rPr>
              <a:t>　</a:t>
            </a:r>
            <a:r>
              <a:rPr lang="ja-JP" altLang="en-US" sz="4000" b="1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生活困窮者の居住と地域生活を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4000" b="1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応援</a:t>
            </a:r>
            <a:r>
              <a:rPr lang="ja-JP" altLang="en-US" sz="4000" b="1" dirty="0" smtClean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します</a:t>
            </a:r>
            <a:endParaRPr lang="en-US" altLang="ja-JP" sz="4000" b="1" dirty="0">
              <a:solidFill>
                <a:srgbClr val="00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13" name="Picture 2" descr="C:\Users\秋山雅彦\Desktop\全体SS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14885"/>
            <a:ext cx="2785368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/>
        </p:nvCxnSpPr>
        <p:spPr>
          <a:xfrm>
            <a:off x="539552" y="3573016"/>
            <a:ext cx="80648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499992" y="1412776"/>
            <a:ext cx="72008" cy="489654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34828"/>
            <a:ext cx="8229600" cy="883687"/>
          </a:xfrm>
        </p:spPr>
        <p:txBody>
          <a:bodyPr>
            <a:normAutofit/>
          </a:bodyPr>
          <a:lstStyle/>
          <a:p>
            <a:r>
              <a:rPr kumimoji="1" lang="ja-JP" altLang="en-US" sz="3000" dirty="0" smtClean="0"/>
              <a:t>雇用と社会保障の新しい連携</a:t>
            </a:r>
            <a:endParaRPr kumimoji="1" lang="ja-JP" altLang="en-US" sz="3000" dirty="0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5687616" y="1041052"/>
            <a:ext cx="3456384" cy="21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Ⅰ</a:t>
            </a:r>
            <a:r>
              <a:rPr lang="ja-JP" altLang="en-US" sz="2400" dirty="0"/>
              <a:t> </a:t>
            </a:r>
            <a:r>
              <a:rPr kumimoji="1" lang="ja-JP" altLang="en-US" sz="2400" dirty="0" smtClean="0"/>
              <a:t>参加支援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生涯教育　高等教育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 smtClean="0"/>
              <a:t>　職業訓練　保育サービス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就労カウンセリング　等</a:t>
            </a:r>
            <a:endParaRPr kumimoji="1" lang="ja-JP" altLang="en-US" sz="2000" dirty="0"/>
          </a:p>
        </p:txBody>
      </p:sp>
      <p:sp>
        <p:nvSpPr>
          <p:cNvPr id="6" name="円/楕円 5"/>
          <p:cNvSpPr/>
          <p:nvPr/>
        </p:nvSpPr>
        <p:spPr>
          <a:xfrm>
            <a:off x="3239852" y="2852936"/>
            <a:ext cx="259228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労働市場</a:t>
            </a:r>
            <a:endParaRPr kumimoji="1" lang="ja-JP" altLang="en-US" sz="2800" b="1" dirty="0"/>
          </a:p>
        </p:txBody>
      </p:sp>
      <p:sp>
        <p:nvSpPr>
          <p:cNvPr id="15" name="コンテンツ プレースホルダー 13"/>
          <p:cNvSpPr txBox="1">
            <a:spLocks/>
          </p:cNvSpPr>
          <p:nvPr/>
        </p:nvSpPr>
        <p:spPr>
          <a:xfrm>
            <a:off x="5724128" y="4189184"/>
            <a:ext cx="385280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 smtClean="0"/>
              <a:t>Ⅳ</a:t>
            </a:r>
            <a:r>
              <a:rPr lang="ja-JP" altLang="en-US" sz="2400" dirty="0" smtClean="0"/>
              <a:t>　雇用労働の時間短縮・一時休職</a:t>
            </a:r>
            <a:endParaRPr lang="en-US" altLang="ja-JP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 smtClean="0"/>
              <a:t>ワークシェアリング</a:t>
            </a:r>
            <a:endParaRPr lang="en-US" altLang="ja-JP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期間</a:t>
            </a:r>
            <a:r>
              <a:rPr lang="ja-JP" altLang="en-US" sz="2000" dirty="0" smtClean="0"/>
              <a:t>限定型ベーシックインカム</a:t>
            </a:r>
            <a:endParaRPr lang="en-US" altLang="ja-JP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 smtClean="0"/>
              <a:t>ワークライフバランス　等</a:t>
            </a:r>
            <a:endParaRPr lang="ja-JP" altLang="en-US" sz="2000" dirty="0"/>
          </a:p>
        </p:txBody>
      </p:sp>
      <p:sp>
        <p:nvSpPr>
          <p:cNvPr id="16" name="コンテンツ プレースホルダー 13"/>
          <p:cNvSpPr txBox="1">
            <a:spLocks/>
          </p:cNvSpPr>
          <p:nvPr/>
        </p:nvSpPr>
        <p:spPr>
          <a:xfrm>
            <a:off x="362698" y="1101340"/>
            <a:ext cx="4209302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 smtClean="0"/>
              <a:t>Ⅱ </a:t>
            </a:r>
            <a:r>
              <a:rPr lang="ja-JP" altLang="en-US" sz="2400" dirty="0" smtClean="0"/>
              <a:t>働く見返り強化</a:t>
            </a:r>
            <a:endParaRPr lang="en-US" altLang="ja-JP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 smtClean="0"/>
              <a:t>　最低賃金制度　均等処遇</a:t>
            </a:r>
            <a:endParaRPr lang="en-US" altLang="ja-JP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給付付き税額控除　負の所得税</a:t>
            </a:r>
            <a:endParaRPr lang="en-US" altLang="ja-JP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キャリアラダー　等</a:t>
            </a:r>
            <a:endParaRPr lang="en-US" altLang="ja-JP" sz="2000" dirty="0" smtClean="0"/>
          </a:p>
        </p:txBody>
      </p:sp>
      <p:sp>
        <p:nvSpPr>
          <p:cNvPr id="17" name="コンテンツ プレースホルダー 13"/>
          <p:cNvSpPr txBox="1">
            <a:spLocks/>
          </p:cNvSpPr>
          <p:nvPr/>
        </p:nvSpPr>
        <p:spPr>
          <a:xfrm>
            <a:off x="65504" y="4215603"/>
            <a:ext cx="3947984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 smtClean="0"/>
              <a:t>Ⅲ</a:t>
            </a:r>
            <a:r>
              <a:rPr lang="ja-JP" altLang="en-US" sz="2400" dirty="0" smtClean="0"/>
              <a:t>　持続可能な雇用創出</a:t>
            </a:r>
            <a:endParaRPr lang="en-US" altLang="ja-JP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 smtClean="0"/>
              <a:t>　新産業分野・「第６次産業」</a:t>
            </a:r>
            <a:endParaRPr lang="en-US" altLang="ja-JP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育成　公共事業改革　等</a:t>
            </a:r>
            <a:endParaRPr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21772" y="629084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「場」を対象</a:t>
            </a:r>
            <a:endParaRPr kumimoji="1" lang="ja-JP" altLang="en-US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0365" y="630423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「人」を対象</a:t>
            </a:r>
            <a:endParaRPr kumimoji="1" lang="ja-JP" altLang="en-US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724745" y="6165304"/>
            <a:ext cx="1550493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右矢印 22"/>
          <p:cNvSpPr/>
          <p:nvPr/>
        </p:nvSpPr>
        <p:spPr>
          <a:xfrm rot="13478948">
            <a:off x="5041201" y="4205429"/>
            <a:ext cx="706544" cy="67194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9088395">
            <a:off x="3425031" y="4206749"/>
            <a:ext cx="706544" cy="67194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2801048">
            <a:off x="3373377" y="2305923"/>
            <a:ext cx="706544" cy="67194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7967804">
            <a:off x="4992329" y="2298663"/>
            <a:ext cx="706544" cy="67194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115616" y="188640"/>
            <a:ext cx="7056784" cy="576064"/>
          </a:xfrm>
          <a:prstGeom prst="rect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39070" y="6424267"/>
            <a:ext cx="19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宮本太郎著</a:t>
            </a:r>
            <a:r>
              <a:rPr kumimoji="1" lang="en-US" altLang="ja-JP" sz="1200" dirty="0" smtClean="0"/>
              <a:t>『</a:t>
            </a:r>
            <a:r>
              <a:rPr kumimoji="1" lang="ja-JP" altLang="en-US" sz="1200" dirty="0" smtClean="0"/>
              <a:t>生活保障</a:t>
            </a:r>
            <a:r>
              <a:rPr kumimoji="1" lang="en-US" altLang="ja-JP" sz="1200" dirty="0" smtClean="0"/>
              <a:t>』</a:t>
            </a:r>
            <a:r>
              <a:rPr kumimoji="1" lang="ja-JP" altLang="en-US" sz="1200" dirty="0" smtClean="0"/>
              <a:t>より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773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/>
        </p:nvCxnSpPr>
        <p:spPr>
          <a:xfrm>
            <a:off x="539552" y="3573016"/>
            <a:ext cx="80648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499992" y="1412776"/>
            <a:ext cx="72008" cy="489654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34828"/>
            <a:ext cx="8229600" cy="883687"/>
          </a:xfrm>
        </p:spPr>
        <p:txBody>
          <a:bodyPr>
            <a:normAutofit/>
          </a:bodyPr>
          <a:lstStyle/>
          <a:p>
            <a:r>
              <a:rPr kumimoji="1" lang="ja-JP" altLang="en-US" sz="3000" dirty="0" smtClean="0"/>
              <a:t>雇用と社会保障の新しい連携（生活支援版）</a:t>
            </a:r>
            <a:endParaRPr kumimoji="1" lang="ja-JP" altLang="en-US" sz="3000" dirty="0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5223968" y="977854"/>
            <a:ext cx="4383769" cy="2892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sz="2600" dirty="0" smtClean="0"/>
              <a:t>Ⅰ</a:t>
            </a:r>
            <a:r>
              <a:rPr lang="ja-JP" altLang="en-US" sz="2600" dirty="0"/>
              <a:t>多様な参加と</a:t>
            </a:r>
            <a:r>
              <a:rPr lang="ja-JP" altLang="en-US" sz="2600" dirty="0" smtClean="0"/>
              <a:t>自立促進</a:t>
            </a:r>
            <a:endParaRPr lang="ja-JP" altLang="en-US" sz="2600" dirty="0"/>
          </a:p>
          <a:p>
            <a:pPr marL="0" indent="0">
              <a:buNone/>
            </a:pPr>
            <a:r>
              <a:rPr lang="ja-JP" altLang="en-US" sz="2000" dirty="0" smtClean="0"/>
              <a:t>　　　</a:t>
            </a:r>
            <a:r>
              <a:rPr lang="ja-JP" altLang="en-US" sz="2200" dirty="0" smtClean="0"/>
              <a:t>〇就労</a:t>
            </a:r>
            <a:r>
              <a:rPr lang="ja-JP" altLang="en-US" sz="2200" dirty="0"/>
              <a:t>支援ホーム</a:t>
            </a:r>
          </a:p>
          <a:p>
            <a:pPr marL="0" indent="0">
              <a:buNone/>
            </a:pPr>
            <a:r>
              <a:rPr lang="ja-JP" altLang="en-US" sz="2200" dirty="0" smtClean="0"/>
              <a:t>　　　　居住</a:t>
            </a:r>
            <a:r>
              <a:rPr lang="ja-JP" altLang="en-US" sz="2200" dirty="0"/>
              <a:t>・生活支援を土台</a:t>
            </a:r>
            <a:r>
              <a:rPr lang="ja-JP" altLang="en-US" sz="2200" dirty="0" smtClean="0"/>
              <a:t>に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/>
              <a:t>　</a:t>
            </a:r>
            <a:r>
              <a:rPr lang="ja-JP" altLang="en-US" sz="2200" dirty="0" smtClean="0"/>
              <a:t>　　　多様</a:t>
            </a:r>
            <a:r>
              <a:rPr lang="ja-JP" altLang="en-US" sz="2200" dirty="0"/>
              <a:t>な</a:t>
            </a:r>
            <a:r>
              <a:rPr lang="ja-JP" altLang="en-US" sz="2200" dirty="0" smtClean="0"/>
              <a:t>社会サービス</a:t>
            </a:r>
            <a:r>
              <a:rPr lang="ja-JP" altLang="en-US" sz="2200" dirty="0"/>
              <a:t>へ</a:t>
            </a:r>
          </a:p>
          <a:p>
            <a:pPr marL="0" indent="0">
              <a:buNone/>
            </a:pPr>
            <a:r>
              <a:rPr lang="ja-JP" altLang="en-US" sz="2200" dirty="0" smtClean="0"/>
              <a:t>　　　〇ワークステーションふるさと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/>
              <a:t>　</a:t>
            </a:r>
            <a:r>
              <a:rPr lang="ja-JP" altLang="en-US" sz="2200" dirty="0" smtClean="0"/>
              <a:t>　　　　（</a:t>
            </a:r>
            <a:r>
              <a:rPr lang="ja-JP" altLang="en-US" sz="2200" dirty="0"/>
              <a:t>仕事説明会</a:t>
            </a:r>
            <a:r>
              <a:rPr lang="ja-JP" altLang="en-US" sz="2200" dirty="0" smtClean="0"/>
              <a:t>）</a:t>
            </a:r>
            <a:endParaRPr lang="ja-JP" altLang="en-US" sz="2200" dirty="0"/>
          </a:p>
          <a:p>
            <a:pPr marL="0" indent="0">
              <a:buNone/>
            </a:pPr>
            <a:r>
              <a:rPr lang="ja-JP" altLang="en-US" sz="2200" dirty="0" smtClean="0"/>
              <a:t>　　　〇</a:t>
            </a:r>
            <a:r>
              <a:rPr lang="ja-JP" altLang="en-US" sz="1700" dirty="0" smtClean="0"/>
              <a:t>居場所づくり</a:t>
            </a:r>
            <a:r>
              <a:rPr lang="ja-JP" altLang="en-US" sz="1700" dirty="0"/>
              <a:t>，仲間づくり</a:t>
            </a:r>
            <a:r>
              <a:rPr lang="ja-JP" altLang="en-US" sz="1700" dirty="0" smtClean="0"/>
              <a:t>，仕事づくり　</a:t>
            </a:r>
            <a:r>
              <a:rPr lang="ja-JP" altLang="en-US" sz="2200" dirty="0" smtClean="0"/>
              <a:t>　　　　　　　　　　</a:t>
            </a:r>
            <a:r>
              <a:rPr lang="ja-JP" altLang="en-US" sz="1700" dirty="0" smtClean="0"/>
              <a:t>「　　　　　　「支えられる</a:t>
            </a:r>
            <a:r>
              <a:rPr lang="ja-JP" altLang="en-US" sz="1700" dirty="0"/>
              <a:t>人」が「支える人」に</a:t>
            </a:r>
          </a:p>
          <a:p>
            <a:pPr marL="0" indent="0">
              <a:buNone/>
            </a:pPr>
            <a:endParaRPr kumimoji="1" lang="ja-JP" altLang="en-US" sz="2200" dirty="0"/>
          </a:p>
        </p:txBody>
      </p:sp>
      <p:sp>
        <p:nvSpPr>
          <p:cNvPr id="6" name="円/楕円 5"/>
          <p:cNvSpPr/>
          <p:nvPr/>
        </p:nvSpPr>
        <p:spPr>
          <a:xfrm>
            <a:off x="3239852" y="2852936"/>
            <a:ext cx="259228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労働市場</a:t>
            </a:r>
            <a:endParaRPr kumimoji="1" lang="ja-JP" altLang="en-US" sz="2800" b="1" dirty="0"/>
          </a:p>
        </p:txBody>
      </p:sp>
      <p:sp>
        <p:nvSpPr>
          <p:cNvPr id="15" name="コンテンツ プレースホルダー 13"/>
          <p:cNvSpPr txBox="1">
            <a:spLocks/>
          </p:cNvSpPr>
          <p:nvPr/>
        </p:nvSpPr>
        <p:spPr>
          <a:xfrm>
            <a:off x="5718523" y="3996274"/>
            <a:ext cx="3600400" cy="2694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6000" dirty="0" smtClean="0"/>
              <a:t>Ⅳ</a:t>
            </a:r>
            <a:r>
              <a:rPr lang="ja-JP" altLang="en-US" sz="6000" dirty="0" smtClean="0"/>
              <a:t>　居住・生活・就労支援</a:t>
            </a:r>
            <a:endParaRPr lang="en-US" altLang="ja-JP" sz="6000" dirty="0" smtClean="0"/>
          </a:p>
          <a:p>
            <a:pPr marL="0" indent="0">
              <a:buNone/>
            </a:pPr>
            <a:r>
              <a:rPr lang="ja-JP" altLang="en-US" sz="5000" dirty="0" smtClean="0"/>
              <a:t>〇ケア付き就労</a:t>
            </a:r>
            <a:endParaRPr lang="en-US" altLang="ja-JP" sz="5000" dirty="0" smtClean="0"/>
          </a:p>
          <a:p>
            <a:pPr marL="0" indent="0">
              <a:buNone/>
            </a:pPr>
            <a:r>
              <a:rPr lang="ja-JP" altLang="en-US" sz="3400" dirty="0"/>
              <a:t>　</a:t>
            </a:r>
            <a:r>
              <a:rPr lang="ja-JP" altLang="en-US" sz="3400" dirty="0" smtClean="0"/>
              <a:t>利用者</a:t>
            </a:r>
            <a:r>
              <a:rPr lang="ja-JP" altLang="en-US" sz="3400" dirty="0"/>
              <a:t>一人ひとりの</a:t>
            </a:r>
            <a:r>
              <a:rPr lang="ja-JP" altLang="en-US" sz="3400" dirty="0" smtClean="0"/>
              <a:t>状態に合わせて</a:t>
            </a:r>
            <a:endParaRPr lang="en-US" altLang="ja-JP" sz="3400" dirty="0" smtClean="0"/>
          </a:p>
          <a:p>
            <a:pPr marL="0" indent="0">
              <a:buNone/>
            </a:pPr>
            <a:r>
              <a:rPr lang="ja-JP" altLang="en-US" sz="3400" dirty="0"/>
              <a:t>　</a:t>
            </a:r>
            <a:r>
              <a:rPr lang="ja-JP" altLang="en-US" sz="3400" dirty="0" smtClean="0"/>
              <a:t>柔軟</a:t>
            </a:r>
            <a:r>
              <a:rPr lang="ja-JP" altLang="en-US" sz="3400" dirty="0"/>
              <a:t>に仕事をつくり出す</a:t>
            </a:r>
            <a:endParaRPr lang="en-US" altLang="ja-JP" sz="3400" dirty="0" smtClean="0"/>
          </a:p>
          <a:p>
            <a:pPr marL="0" indent="0">
              <a:buNone/>
            </a:pPr>
            <a:r>
              <a:rPr lang="ja-JP" altLang="en-US" sz="5000" dirty="0" smtClean="0"/>
              <a:t>〇重篤</a:t>
            </a:r>
            <a:r>
              <a:rPr lang="ja-JP" altLang="en-US" sz="5000" dirty="0"/>
              <a:t>な就労阻害</a:t>
            </a:r>
            <a:r>
              <a:rPr lang="ja-JP" altLang="en-US" sz="5000" dirty="0" smtClean="0"/>
              <a:t>要因を持った稼働･若年困窮層</a:t>
            </a:r>
            <a:endParaRPr lang="en-US" altLang="ja-JP" sz="5000" dirty="0"/>
          </a:p>
          <a:p>
            <a:pPr marL="0" indent="0">
              <a:buNone/>
            </a:pPr>
            <a:r>
              <a:rPr lang="ja-JP" altLang="en-US" sz="4200" dirty="0" smtClean="0"/>
              <a:t>　</a:t>
            </a:r>
            <a:r>
              <a:rPr lang="ja-JP" altLang="en-US" sz="3400" dirty="0" smtClean="0"/>
              <a:t>就労</a:t>
            </a:r>
            <a:r>
              <a:rPr lang="ja-JP" altLang="en-US" sz="3400" dirty="0"/>
              <a:t>準備</a:t>
            </a:r>
            <a:r>
              <a:rPr lang="ja-JP" altLang="en-US" sz="3400" dirty="0" smtClean="0"/>
              <a:t>事業</a:t>
            </a:r>
            <a:endParaRPr lang="en-US" altLang="ja-JP" sz="3400" dirty="0" smtClean="0"/>
          </a:p>
          <a:p>
            <a:pPr marL="0" indent="0">
              <a:buNone/>
            </a:pPr>
            <a:r>
              <a:rPr lang="ja-JP" altLang="en-US" sz="3400" dirty="0" smtClean="0"/>
              <a:t>　一時</a:t>
            </a:r>
            <a:r>
              <a:rPr lang="ja-JP" altLang="en-US" sz="3400" dirty="0"/>
              <a:t>生活支援</a:t>
            </a:r>
            <a:r>
              <a:rPr lang="ja-JP" altLang="en-US" sz="3400" dirty="0" smtClean="0"/>
              <a:t>事業</a:t>
            </a:r>
            <a:endParaRPr lang="en-US" altLang="ja-JP" sz="3400" dirty="0" smtClean="0"/>
          </a:p>
          <a:p>
            <a:pPr marL="0" indent="0">
              <a:buNone/>
            </a:pPr>
            <a:r>
              <a:rPr lang="ja-JP" altLang="en-US" sz="3400" dirty="0" smtClean="0"/>
              <a:t>　中間的</a:t>
            </a:r>
            <a:r>
              <a:rPr lang="ja-JP" altLang="en-US" sz="3400" dirty="0"/>
              <a:t>就労などの就労訓練事業等</a:t>
            </a:r>
            <a:r>
              <a:rPr lang="ja-JP" altLang="en-US" sz="2200" dirty="0"/>
              <a:t>）</a:t>
            </a:r>
            <a:r>
              <a:rPr lang="ja-JP" altLang="en-US" sz="2200" dirty="0" smtClean="0"/>
              <a:t>　</a:t>
            </a:r>
            <a:endParaRPr lang="ja-JP" altLang="en-US" sz="2200" dirty="0"/>
          </a:p>
        </p:txBody>
      </p:sp>
      <p:sp>
        <p:nvSpPr>
          <p:cNvPr id="16" name="コンテンツ プレースホルダー 13"/>
          <p:cNvSpPr txBox="1">
            <a:spLocks/>
          </p:cNvSpPr>
          <p:nvPr/>
        </p:nvSpPr>
        <p:spPr>
          <a:xfrm>
            <a:off x="182678" y="1052735"/>
            <a:ext cx="4353318" cy="2188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400" dirty="0" smtClean="0"/>
              <a:t>Ⅱ </a:t>
            </a:r>
            <a:r>
              <a:rPr lang="ja-JP" altLang="en-US" sz="3400" dirty="0" smtClean="0"/>
              <a:t>生活</a:t>
            </a:r>
            <a:r>
              <a:rPr lang="ja-JP" altLang="en-US" sz="3400" dirty="0"/>
              <a:t>支援労働の人材育成</a:t>
            </a:r>
            <a:endParaRPr lang="en-US" altLang="ja-JP" sz="3400" dirty="0" smtClean="0"/>
          </a:p>
          <a:p>
            <a:pPr marL="0" indent="0">
              <a:buNone/>
            </a:pPr>
            <a:r>
              <a:rPr lang="ja-JP" altLang="en-US" sz="2600" dirty="0"/>
              <a:t>〇</a:t>
            </a:r>
            <a:r>
              <a:rPr lang="ja-JP" altLang="en-US" sz="2600" dirty="0" smtClean="0"/>
              <a:t>ケア付き</a:t>
            </a:r>
            <a:r>
              <a:rPr lang="ja-JP" altLang="en-US" sz="2600" dirty="0"/>
              <a:t>就労プログラム</a:t>
            </a:r>
          </a:p>
          <a:p>
            <a:pPr marL="0" indent="0">
              <a:buNone/>
            </a:pPr>
            <a:r>
              <a:rPr lang="ja-JP" altLang="en-US" sz="2000" dirty="0" smtClean="0"/>
              <a:t>  　利用者</a:t>
            </a:r>
            <a:r>
              <a:rPr lang="en-US" altLang="ja-JP" sz="2000" dirty="0"/>
              <a:t>122</a:t>
            </a:r>
            <a:r>
              <a:rPr lang="ja-JP" altLang="en-US" sz="2000" dirty="0"/>
              <a:t>名を雇用　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  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雇用</a:t>
            </a:r>
            <a:r>
              <a:rPr lang="ja-JP" altLang="en-US" sz="2000" dirty="0"/>
              <a:t>に生活支援を</a:t>
            </a:r>
            <a:r>
              <a:rPr lang="ja-JP" altLang="en-US" sz="2000" dirty="0" smtClean="0"/>
              <a:t>入れる</a:t>
            </a:r>
            <a:r>
              <a:rPr lang="ja-JP" altLang="en-US" sz="2000" dirty="0"/>
              <a:t>　</a:t>
            </a:r>
          </a:p>
          <a:p>
            <a:pPr marL="0" indent="0">
              <a:buNone/>
            </a:pPr>
            <a:r>
              <a:rPr lang="ja-JP" altLang="en-US" sz="2000" dirty="0" smtClean="0"/>
              <a:t>  　敷居</a:t>
            </a:r>
            <a:r>
              <a:rPr lang="ja-JP" altLang="en-US" sz="2000" dirty="0"/>
              <a:t>は低いが奥が深い</a:t>
            </a:r>
          </a:p>
          <a:p>
            <a:pPr marL="0" indent="0">
              <a:buNone/>
            </a:pPr>
            <a:r>
              <a:rPr lang="ja-JP" altLang="en-US" sz="2000" dirty="0" smtClean="0"/>
              <a:t>  　居住</a:t>
            </a:r>
            <a:r>
              <a:rPr lang="ja-JP" altLang="en-US" sz="2000" dirty="0"/>
              <a:t>・生活・就労の連携</a:t>
            </a:r>
            <a:r>
              <a:rPr lang="ja-JP" altLang="en-US" sz="2000" dirty="0" smtClean="0"/>
              <a:t>で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 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　「</a:t>
            </a:r>
            <a:r>
              <a:rPr lang="ja-JP" altLang="en-US" sz="2000" dirty="0"/>
              <a:t>落ちない支援</a:t>
            </a:r>
            <a:r>
              <a:rPr lang="ja-JP" altLang="en-US" sz="2000" dirty="0" smtClean="0"/>
              <a:t>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600" dirty="0" smtClean="0"/>
              <a:t>〇キャリアアップ・ケア検定制度</a:t>
            </a:r>
            <a:endParaRPr lang="ja-JP" altLang="en-US" sz="2600" dirty="0"/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 smtClean="0"/>
          </a:p>
        </p:txBody>
      </p:sp>
      <p:sp>
        <p:nvSpPr>
          <p:cNvPr id="17" name="コンテンツ プレースホルダー 13"/>
          <p:cNvSpPr txBox="1">
            <a:spLocks/>
          </p:cNvSpPr>
          <p:nvPr/>
        </p:nvSpPr>
        <p:spPr>
          <a:xfrm>
            <a:off x="29844" y="3976464"/>
            <a:ext cx="4200106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 smtClean="0"/>
              <a:t>Ⅲ</a:t>
            </a:r>
            <a:r>
              <a:rPr lang="ja-JP" altLang="en-US" sz="2400" dirty="0" smtClean="0"/>
              <a:t>　持続可能な雇用創出</a:t>
            </a:r>
          </a:p>
          <a:p>
            <a:pPr marL="0" indent="0">
              <a:buNone/>
            </a:pPr>
            <a:r>
              <a:rPr lang="ja-JP" altLang="en-US" sz="2000" dirty="0" smtClean="0"/>
              <a:t>生活</a:t>
            </a:r>
            <a:r>
              <a:rPr lang="ja-JP" altLang="en-US" sz="2000" dirty="0"/>
              <a:t>支援労働による雇用創出</a:t>
            </a:r>
          </a:p>
          <a:p>
            <a:pPr marL="0" indent="0">
              <a:buNone/>
            </a:pPr>
            <a:r>
              <a:rPr lang="ja-JP" altLang="en-US" sz="2000" dirty="0"/>
              <a:t>〇</a:t>
            </a:r>
            <a:r>
              <a:rPr lang="en-US" altLang="ja-JP" sz="2000" dirty="0" smtClean="0"/>
              <a:t>274</a:t>
            </a:r>
            <a:r>
              <a:rPr lang="ja-JP" altLang="en-US" sz="2000" dirty="0"/>
              <a:t>人の「ソーシャルファーム」</a:t>
            </a:r>
          </a:p>
          <a:p>
            <a:pPr marL="0" indent="0">
              <a:buNone/>
            </a:pPr>
            <a:r>
              <a:rPr lang="ja-JP" altLang="en-US" sz="2000" dirty="0"/>
              <a:t>〇</a:t>
            </a:r>
            <a:r>
              <a:rPr lang="ja-JP" altLang="en-US" sz="2000" dirty="0" smtClean="0"/>
              <a:t>生活</a:t>
            </a:r>
            <a:r>
              <a:rPr lang="ja-JP" altLang="en-US" sz="2000" dirty="0"/>
              <a:t>支援のケア研修 </a:t>
            </a:r>
          </a:p>
          <a:p>
            <a:pPr marL="0" indent="0">
              <a:buNone/>
            </a:pPr>
            <a:r>
              <a:rPr lang="ja-JP" altLang="en-US" sz="2000" dirty="0"/>
              <a:t>〇</a:t>
            </a:r>
            <a:r>
              <a:rPr lang="ja-JP" altLang="en-US" sz="2000" dirty="0" smtClean="0"/>
              <a:t>生活</a:t>
            </a:r>
            <a:r>
              <a:rPr lang="ja-JP" altLang="en-US" sz="2000" dirty="0"/>
              <a:t>困窮者自立支援法との連携</a:t>
            </a:r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21772" y="629084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「場」を対象</a:t>
            </a:r>
            <a:endParaRPr kumimoji="1" lang="ja-JP" altLang="en-US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0365" y="630423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「人」を対象</a:t>
            </a:r>
            <a:endParaRPr kumimoji="1" lang="ja-JP" altLang="en-US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724745" y="6165304"/>
            <a:ext cx="1550493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右矢印 22"/>
          <p:cNvSpPr/>
          <p:nvPr/>
        </p:nvSpPr>
        <p:spPr>
          <a:xfrm rot="13478948">
            <a:off x="5041201" y="4205429"/>
            <a:ext cx="706544" cy="67194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9088395">
            <a:off x="3425031" y="4206749"/>
            <a:ext cx="706544" cy="67194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2801048">
            <a:off x="3373377" y="2305923"/>
            <a:ext cx="706544" cy="67194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7967804">
            <a:off x="4992329" y="2298663"/>
            <a:ext cx="706544" cy="67194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899592" y="188640"/>
            <a:ext cx="7416824" cy="576064"/>
          </a:xfrm>
          <a:prstGeom prst="rect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8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8986" y="116632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不安定低所得層の変化　</a:t>
            </a:r>
            <a:r>
              <a:rPr lang="ja-JP" altLang="en-US" sz="2000" dirty="0" smtClean="0"/>
              <a:t>（千人）</a:t>
            </a:r>
            <a:endParaRPr kumimoji="1" lang="ja-JP" altLang="en-US" sz="20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193728"/>
              </p:ext>
            </p:extLst>
          </p:nvPr>
        </p:nvGraphicFramePr>
        <p:xfrm>
          <a:off x="467544" y="1340768"/>
          <a:ext cx="8140704" cy="46085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85374"/>
                <a:gridCol w="685533"/>
                <a:gridCol w="685533"/>
                <a:gridCol w="685533"/>
                <a:gridCol w="685533"/>
                <a:gridCol w="685533"/>
                <a:gridCol w="685533"/>
                <a:gridCol w="685533"/>
                <a:gridCol w="685533"/>
                <a:gridCol w="685533"/>
                <a:gridCol w="685533"/>
              </a:tblGrid>
              <a:tr h="384043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1955</a:t>
                      </a:r>
                      <a:r>
                        <a:rPr lang="ja-JP" altLang="en-US" sz="1100" u="none" strike="noStrike">
                          <a:effectLst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1960</a:t>
                      </a:r>
                      <a:r>
                        <a:rPr lang="ja-JP" altLang="en-US" sz="1100" u="none" strike="noStrike">
                          <a:effectLst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1965</a:t>
                      </a:r>
                      <a:r>
                        <a:rPr lang="ja-JP" altLang="en-US" sz="1100" u="none" strike="noStrike">
                          <a:effectLst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1970</a:t>
                      </a:r>
                      <a:r>
                        <a:rPr lang="ja-JP" altLang="en-US" sz="1100" u="none" strike="noStrike">
                          <a:effectLst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1975</a:t>
                      </a:r>
                      <a:r>
                        <a:rPr lang="ja-JP" altLang="en-US" sz="1100" u="none" strike="noStrike">
                          <a:effectLst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実数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％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実数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％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実数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％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実数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％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実数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％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自営業者層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3,013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12.9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2,879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3,486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3,634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3,465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7.6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労働者階級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6,153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7,719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8,433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23.4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10,342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24.5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10,752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23.5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合計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9,166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39.2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10,598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35.8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11,919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33.1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13,976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33.2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14,219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31.1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非農林漁業従事者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23,404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29,598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36,002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42,152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45,761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1980</a:t>
                      </a:r>
                      <a:r>
                        <a:rPr lang="ja-JP" altLang="en-US" sz="1100" u="none" strike="noStrike">
                          <a:effectLst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1985</a:t>
                      </a:r>
                      <a:r>
                        <a:rPr lang="ja-JP" altLang="en-US" sz="1100" u="none" strike="noStrike">
                          <a:effectLst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1990</a:t>
                      </a:r>
                      <a:r>
                        <a:rPr lang="ja-JP" altLang="en-US" sz="1100" u="none" strike="noStrike">
                          <a:effectLst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1995</a:t>
                      </a:r>
                      <a:r>
                        <a:rPr lang="ja-JP" altLang="en-US" sz="1100" u="none" strike="noStrike">
                          <a:effectLst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2000</a:t>
                      </a:r>
                      <a:r>
                        <a:rPr lang="ja-JP" altLang="en-US" sz="1100" u="none" strike="noStrike">
                          <a:effectLst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実数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％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実数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％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実数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％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実数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％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実数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％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自営業者層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3,005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3,559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3,696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3,798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3,647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労働者階級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12,019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24.2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12,762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13,764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14,025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13,699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合計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15,024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30.2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16,321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30.8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17,460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30.5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17,823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29.6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17,346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29.3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非農林漁業従事者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49,713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52,987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57,158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60,129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59,260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1907704" y="5877272"/>
            <a:ext cx="714948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/>
              <a:t>江口栄一・川上昌子</a:t>
            </a:r>
            <a:r>
              <a:rPr lang="en-US" altLang="ja-JP" sz="2000" dirty="0" smtClean="0"/>
              <a:t>『</a:t>
            </a:r>
            <a:r>
              <a:rPr lang="ja-JP" altLang="en-US" sz="2000" dirty="0" smtClean="0"/>
              <a:t>日本</a:t>
            </a:r>
            <a:r>
              <a:rPr lang="ja-JP" altLang="en-US" sz="2000" dirty="0"/>
              <a:t>における貧困世帯の量的把握 </a:t>
            </a:r>
            <a:r>
              <a:rPr lang="en-US" altLang="ja-JP" sz="2000" dirty="0" smtClean="0"/>
              <a:t>』</a:t>
            </a:r>
            <a:r>
              <a:rPr lang="ja-JP" altLang="en-US" sz="2000" dirty="0" smtClean="0"/>
              <a:t>より</a:t>
            </a:r>
            <a:endParaRPr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1763688" y="2852936"/>
            <a:ext cx="69127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763688" y="5157192"/>
            <a:ext cx="69127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14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60350"/>
            <a:ext cx="86868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A68C-BCB2-4CDA-BCF3-3F5DA54817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3999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3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0"/>
            <a:ext cx="924242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A68C-BCB2-4CDA-BCF3-3F5DA54817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323528" y="5229200"/>
            <a:ext cx="4428492" cy="122413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住まい</a:t>
            </a:r>
          </a:p>
        </p:txBody>
      </p:sp>
      <p:sp>
        <p:nvSpPr>
          <p:cNvPr id="5" name="円/楕円 4"/>
          <p:cNvSpPr/>
          <p:nvPr/>
        </p:nvSpPr>
        <p:spPr>
          <a:xfrm>
            <a:off x="683568" y="4224739"/>
            <a:ext cx="3717798" cy="108012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生活支援</a:t>
            </a:r>
          </a:p>
        </p:txBody>
      </p:sp>
      <p:sp>
        <p:nvSpPr>
          <p:cNvPr id="6" name="円/楕円 5"/>
          <p:cNvSpPr/>
          <p:nvPr/>
        </p:nvSpPr>
        <p:spPr>
          <a:xfrm>
            <a:off x="1043608" y="3299348"/>
            <a:ext cx="3096345" cy="108012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地域リハビリ</a:t>
            </a:r>
          </a:p>
        </p:txBody>
      </p:sp>
      <p:sp>
        <p:nvSpPr>
          <p:cNvPr id="7" name="円/楕円 6"/>
          <p:cNvSpPr/>
          <p:nvPr/>
        </p:nvSpPr>
        <p:spPr>
          <a:xfrm>
            <a:off x="1259632" y="2484601"/>
            <a:ext cx="2520280" cy="936104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在宅看取り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115642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利用者数</a:t>
            </a:r>
            <a:r>
              <a:rPr lang="ja-JP" altLang="en-US" sz="32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5400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1,238</a:t>
            </a:r>
            <a:r>
              <a:rPr lang="ja-JP" altLang="en-US" sz="5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名</a:t>
            </a:r>
            <a:r>
              <a:rPr lang="ja-JP" altLang="en-US" sz="12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Ｈ</a:t>
            </a:r>
            <a:r>
              <a:rPr lang="en-US" altLang="ja-JP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25.11</a:t>
            </a:r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現在</a:t>
            </a:r>
            <a:r>
              <a:rPr lang="ja-JP" altLang="en-US" sz="12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016827" y="2204864"/>
            <a:ext cx="3960440" cy="433668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274</a:t>
            </a:r>
            <a:r>
              <a:rPr lang="ja-JP" altLang="en-US" sz="3200" b="1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名</a:t>
            </a:r>
            <a:r>
              <a:rPr lang="ja-JP" altLang="en-US" sz="3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の雇用創出</a:t>
            </a:r>
            <a:endParaRPr lang="en-US" altLang="ja-JP" sz="36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endParaRPr lang="en-US" altLang="ja-JP" sz="16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6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うち</a:t>
            </a:r>
            <a:r>
              <a:rPr lang="en-US" altLang="ja-JP" sz="3600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3600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3600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3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名</a:t>
            </a:r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（被保護者等）</a:t>
            </a:r>
            <a:endParaRPr lang="en-US" altLang="ja-JP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重篤な就労阻害要因を抱える被保護者等へ「ケア付き就労プログラム」実施</a:t>
            </a:r>
            <a:endParaRPr lang="en-US" altLang="ja-JP" sz="16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20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</a:t>
            </a:r>
            <a:endParaRPr lang="en-US" altLang="ja-JP" sz="20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u="sng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最低賃金を超える</a:t>
            </a:r>
            <a:r>
              <a:rPr lang="en-US" altLang="ja-JP" u="sng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850</a:t>
            </a:r>
            <a:r>
              <a:rPr lang="ja-JP" altLang="en-US" u="sng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円</a:t>
            </a:r>
            <a:r>
              <a:rPr lang="en-US" altLang="ja-JP" u="sng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/</a:t>
            </a:r>
            <a:r>
              <a:rPr lang="ja-JP" altLang="en-US" u="sng" dirty="0" err="1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ｈ</a:t>
            </a:r>
            <a:r>
              <a:rPr lang="ja-JP" altLang="en-US" u="sng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以上を給与</a:t>
            </a:r>
          </a:p>
          <a:p>
            <a:pPr algn="ctr"/>
            <a:r>
              <a:rPr lang="ja-JP" altLang="en-US" sz="20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一般就労としての雇用体系</a:t>
            </a:r>
          </a:p>
          <a:p>
            <a:pPr algn="r"/>
            <a:r>
              <a:rPr lang="ja-JP" altLang="en-US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常勤</a:t>
            </a:r>
            <a:r>
              <a:rPr lang="en-US" altLang="ja-JP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68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名</a:t>
            </a:r>
            <a:r>
              <a:rPr lang="ja-JP" altLang="en-US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非常勤</a:t>
            </a:r>
            <a:r>
              <a:rPr lang="en-US" altLang="ja-JP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206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名</a:t>
            </a:r>
            <a:r>
              <a:rPr lang="ja-JP" altLang="en-US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</a:p>
          <a:p>
            <a:pPr algn="r"/>
            <a:endParaRPr lang="en-US" altLang="ja-JP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r"/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平均月収　</a:t>
            </a:r>
            <a:r>
              <a:rPr lang="en-US" altLang="ja-JP" sz="2400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7</a:t>
            </a:r>
            <a:r>
              <a:rPr lang="ja-JP" altLang="en-US" sz="2400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万</a:t>
            </a:r>
            <a:r>
              <a:rPr lang="en-US" altLang="ja-JP" sz="2400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4,700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円</a:t>
            </a:r>
            <a:endParaRPr lang="en-US" altLang="ja-JP" sz="2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r"/>
            <a:r>
              <a:rPr lang="ja-JP" altLang="en-US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（Ｈ</a:t>
            </a:r>
            <a:r>
              <a:rPr lang="en-US" altLang="ja-JP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23</a:t>
            </a:r>
            <a:r>
              <a:rPr lang="ja-JP" altLang="en-US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年度ケア付き就労調査）</a:t>
            </a:r>
            <a:endParaRPr lang="en-US" altLang="ja-JP" sz="1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endParaRPr lang="ja-JP" altLang="en-US" sz="1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56" y="116632"/>
            <a:ext cx="9141744" cy="792088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支援の構造と雇用創出</a:t>
            </a:r>
            <a:endParaRPr kumimoji="1" lang="ja-JP" altLang="en-US" sz="4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8" name="直線コネクタ 7"/>
          <p:cNvCxnSpPr>
            <a:endCxn id="4" idx="2"/>
          </p:cNvCxnSpPr>
          <p:nvPr/>
        </p:nvCxnSpPr>
        <p:spPr>
          <a:xfrm flipH="1">
            <a:off x="323528" y="3299348"/>
            <a:ext cx="1224136" cy="25419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7" idx="5"/>
            <a:endCxn id="4" idx="6"/>
          </p:cNvCxnSpPr>
          <p:nvPr/>
        </p:nvCxnSpPr>
        <p:spPr>
          <a:xfrm>
            <a:off x="3410826" y="3283616"/>
            <a:ext cx="1341194" cy="2557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右矢印 10"/>
          <p:cNvSpPr/>
          <p:nvPr/>
        </p:nvSpPr>
        <p:spPr>
          <a:xfrm>
            <a:off x="4139953" y="4149080"/>
            <a:ext cx="876874" cy="1296143"/>
          </a:xfrm>
          <a:prstGeom prst="rightArrow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+mj-ea"/>
                <a:ea typeface="+mj-ea"/>
              </a:rPr>
              <a:t>雇用</a:t>
            </a:r>
          </a:p>
        </p:txBody>
      </p:sp>
    </p:spTree>
    <p:extLst>
      <p:ext uri="{BB962C8B-B14F-4D97-AF65-F5344CB8AC3E}">
        <p14:creationId xmlns:p14="http://schemas.microsoft.com/office/powerpoint/2010/main" val="7684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48209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3100" dirty="0"/>
              <a:t>住み慣れた地域や在宅で支える仕組みへの</a:t>
            </a:r>
            <a:r>
              <a:rPr lang="ja-JP" altLang="en-US" sz="3100" dirty="0" smtClean="0"/>
              <a:t>転換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ja-JP" altLang="en-US" sz="5300" dirty="0" smtClean="0"/>
              <a:t>「</a:t>
            </a:r>
            <a:r>
              <a:rPr lang="ja-JP" altLang="en-US" sz="5300" dirty="0"/>
              <a:t>時々</a:t>
            </a:r>
            <a:r>
              <a:rPr lang="ja-JP" altLang="en-US" sz="5300" dirty="0" smtClean="0"/>
              <a:t>入院，ほぼ在宅」に対応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929297"/>
              </p:ext>
            </p:extLst>
          </p:nvPr>
        </p:nvGraphicFramePr>
        <p:xfrm>
          <a:off x="452440" y="1484784"/>
          <a:ext cx="8229600" cy="14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角丸四角形吹き出し 5"/>
          <p:cNvSpPr/>
          <p:nvPr/>
        </p:nvSpPr>
        <p:spPr>
          <a:xfrm>
            <a:off x="473077" y="5013327"/>
            <a:ext cx="8208963" cy="1658938"/>
          </a:xfrm>
          <a:prstGeom prst="wedgeRoundRectCallout">
            <a:avLst>
              <a:gd name="adj1" fmla="val 19500"/>
              <a:gd name="adj2" fmla="val -50539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　　　　　</a:t>
            </a:r>
            <a:endParaRPr lang="en-US" altLang="ja-JP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１．居所の維持・確保（居住のコーディネートと保証人）</a:t>
            </a:r>
            <a:endParaRPr lang="en-US" altLang="ja-JP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２．回復期・在宅生活を可能にする生活支援</a:t>
            </a:r>
            <a:endParaRPr lang="en-US" altLang="ja-JP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３．在宅の医療・介護サービスの調整</a:t>
            </a:r>
            <a:r>
              <a:rPr lang="ja-JP" altLang="en-US" dirty="0">
                <a:solidFill>
                  <a:prstClr val="black"/>
                </a:solidFill>
              </a:rPr>
              <a:t>（地域包括やケアマネにつなぐ）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768477" y="3357563"/>
            <a:ext cx="5618163" cy="131603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7200" dirty="0">
                <a:solidFill>
                  <a:prstClr val="black"/>
                </a:solidFill>
              </a:rPr>
              <a:t>在宅</a:t>
            </a:r>
          </a:p>
        </p:txBody>
      </p:sp>
      <p:sp>
        <p:nvSpPr>
          <p:cNvPr id="5" name="上矢印吹き出し 4"/>
          <p:cNvSpPr/>
          <p:nvPr/>
        </p:nvSpPr>
        <p:spPr>
          <a:xfrm>
            <a:off x="3276608" y="4581525"/>
            <a:ext cx="2735263" cy="647700"/>
          </a:xfrm>
          <a:prstGeom prst="up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000" dirty="0">
                <a:solidFill>
                  <a:prstClr val="black"/>
                </a:solidFill>
              </a:rPr>
              <a:t>SC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8" name="上矢印 7"/>
          <p:cNvSpPr/>
          <p:nvPr/>
        </p:nvSpPr>
        <p:spPr>
          <a:xfrm>
            <a:off x="2555883" y="2636912"/>
            <a:ext cx="936625" cy="1007990"/>
          </a:xfrm>
          <a:prstGeom prst="up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prstClr val="black"/>
                </a:solidFill>
              </a:rPr>
              <a:t>入院</a:t>
            </a:r>
          </a:p>
        </p:txBody>
      </p:sp>
      <p:sp>
        <p:nvSpPr>
          <p:cNvPr id="9" name="下矢印 8"/>
          <p:cNvSpPr/>
          <p:nvPr/>
        </p:nvSpPr>
        <p:spPr>
          <a:xfrm>
            <a:off x="5795963" y="2636912"/>
            <a:ext cx="863600" cy="1007990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prstClr val="black"/>
                </a:solidFill>
              </a:rPr>
              <a:t>退院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A68C-BCB2-4CDA-BCF3-3F5DA54817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1182</Words>
  <Application>Microsoft Office PowerPoint</Application>
  <PresentationFormat>画面に合わせる (4:3)</PresentationFormat>
  <Paragraphs>523</Paragraphs>
  <Slides>18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PowerPoint プレゼンテーション</vt:lpstr>
      <vt:lpstr>雇用と社会保障の新しい連携</vt:lpstr>
      <vt:lpstr>雇用と社会保障の新しい連携（生活支援版）</vt:lpstr>
      <vt:lpstr>不安定低所得層の変化　（千人）</vt:lpstr>
      <vt:lpstr>PowerPoint プレゼンテーション</vt:lpstr>
      <vt:lpstr>PowerPoint プレゼンテーション</vt:lpstr>
      <vt:lpstr>PowerPoint プレゼンテーション</vt:lpstr>
      <vt:lpstr>支援の構造と雇用創出</vt:lpstr>
      <vt:lpstr>住み慣れた地域や在宅で支える仕組みへの転換 「時々入院，ほぼ在宅」に対応</vt:lpstr>
      <vt:lpstr>PowerPoint プレゼンテーション</vt:lpstr>
      <vt:lpstr>PowerPoint プレゼンテーション</vt:lpstr>
      <vt:lpstr>PowerPoint プレゼンテーション</vt:lpstr>
      <vt:lpstr>シェルター事例 ～生活支援による地産地消型雇用～</vt:lpstr>
      <vt:lpstr>PowerPoint プレゼンテーション</vt:lpstr>
      <vt:lpstr>PowerPoint プレゼンテーション</vt:lpstr>
      <vt:lpstr>ふるさとの会の取り組みについて ～生活困窮（高齢）者に対する居住と居場所（就労、社会参加含む）の確保を支援～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滝脇</dc:creator>
  <cp:lastModifiedBy>takiwaki</cp:lastModifiedBy>
  <cp:revision>81</cp:revision>
  <cp:lastPrinted>2014-01-10T00:10:52Z</cp:lastPrinted>
  <dcterms:created xsi:type="dcterms:W3CDTF">2013-10-13T11:41:56Z</dcterms:created>
  <dcterms:modified xsi:type="dcterms:W3CDTF">2014-02-22T03:22:38Z</dcterms:modified>
</cp:coreProperties>
</file>